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sldIdLst>
    <p:sldId id="256" r:id="rId2"/>
    <p:sldId id="284" r:id="rId3"/>
    <p:sldId id="366" r:id="rId4"/>
    <p:sldId id="285" r:id="rId5"/>
    <p:sldId id="328" r:id="rId6"/>
    <p:sldId id="329" r:id="rId7"/>
    <p:sldId id="338" r:id="rId8"/>
    <p:sldId id="355" r:id="rId9"/>
    <p:sldId id="339" r:id="rId10"/>
    <p:sldId id="340" r:id="rId11"/>
    <p:sldId id="341" r:id="rId12"/>
    <p:sldId id="342" r:id="rId13"/>
    <p:sldId id="343" r:id="rId14"/>
    <p:sldId id="345" r:id="rId15"/>
    <p:sldId id="344" r:id="rId16"/>
    <p:sldId id="35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22" r:id="rId25"/>
    <p:sldId id="323" r:id="rId26"/>
    <p:sldId id="324" r:id="rId27"/>
    <p:sldId id="358" r:id="rId28"/>
    <p:sldId id="290" r:id="rId29"/>
    <p:sldId id="289" r:id="rId30"/>
    <p:sldId id="413" r:id="rId31"/>
    <p:sldId id="326" r:id="rId32"/>
    <p:sldId id="325" r:id="rId33"/>
    <p:sldId id="359" r:id="rId34"/>
    <p:sldId id="378" r:id="rId35"/>
    <p:sldId id="356" r:id="rId36"/>
    <p:sldId id="392" r:id="rId37"/>
    <p:sldId id="393" r:id="rId38"/>
    <p:sldId id="375" r:id="rId39"/>
    <p:sldId id="376" r:id="rId40"/>
    <p:sldId id="377" r:id="rId41"/>
    <p:sldId id="320" r:id="rId42"/>
    <p:sldId id="381" r:id="rId43"/>
    <p:sldId id="379" r:id="rId44"/>
    <p:sldId id="380" r:id="rId45"/>
    <p:sldId id="408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411" r:id="rId57"/>
    <p:sldId id="394" r:id="rId58"/>
    <p:sldId id="395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404" r:id="rId67"/>
    <p:sldId id="405" r:id="rId68"/>
    <p:sldId id="409" r:id="rId69"/>
    <p:sldId id="410" r:id="rId70"/>
    <p:sldId id="361" r:id="rId71"/>
    <p:sldId id="263" r:id="rId72"/>
    <p:sldId id="257" r:id="rId73"/>
    <p:sldId id="303" r:id="rId74"/>
    <p:sldId id="304" r:id="rId75"/>
    <p:sldId id="309" r:id="rId76"/>
    <p:sldId id="268" r:id="rId77"/>
    <p:sldId id="269" r:id="rId78"/>
    <p:sldId id="306" r:id="rId79"/>
    <p:sldId id="307" r:id="rId80"/>
    <p:sldId id="308" r:id="rId81"/>
    <p:sldId id="362" r:id="rId82"/>
    <p:sldId id="412" r:id="rId83"/>
    <p:sldId id="407" r:id="rId84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6D9F1"/>
    <a:srgbClr val="FCD1AE"/>
    <a:srgbClr val="FDE2CB"/>
    <a:srgbClr val="E6B9B8"/>
    <a:srgbClr val="FDEADA"/>
    <a:srgbClr val="F7964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72754" autoAdjust="0"/>
  </p:normalViewPr>
  <p:slideViewPr>
    <p:cSldViewPr>
      <p:cViewPr varScale="1">
        <p:scale>
          <a:sx n="61" d="100"/>
          <a:sy n="61" d="100"/>
        </p:scale>
        <p:origin x="-20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700B0-1E03-4403-9696-0653ED53FB8C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B015B-5894-48CA-837A-8D314A6D2B6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B0BA24-48B3-48DC-87EC-9822738FF649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50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72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73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74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75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76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77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noProof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80</a:t>
            </a:fld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B015B-5894-48CA-837A-8D314A6D2B62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95000"/>
              </a:schemeClr>
            </a:gs>
            <a:gs pos="64999">
              <a:schemeClr val="bg1">
                <a:lumMod val="95000"/>
              </a:schemeClr>
            </a:gs>
            <a:gs pos="100000">
              <a:srgbClr val="D1C39F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C66BE-4827-4DAA-A353-5664C4F13727}" type="datetimeFigureOut">
              <a:rPr lang="fr-FR" smtClean="0"/>
              <a:pPr/>
              <a:t>26/01/2016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758D7-F81C-47F3-84A8-76F429C529E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4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jpeg"/><Relationship Id="rId5" Type="http://schemas.openxmlformats.org/officeDocument/2006/relationships/image" Target="../media/image92.png"/><Relationship Id="rId10" Type="http://schemas.openxmlformats.org/officeDocument/2006/relationships/image" Target="../media/image97.jpeg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hyperlink" Target="https://www.docker.com/docker-toolbo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rtualbox.org/" TargetMode="External"/><Relationship Id="rId5" Type="http://schemas.openxmlformats.org/officeDocument/2006/relationships/hyperlink" Target="https://docs.docker.com/linux/" TargetMode="External"/><Relationship Id="rId4" Type="http://schemas.openxmlformats.org/officeDocument/2006/relationships/image" Target="../media/image101.png"/><Relationship Id="rId9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jpe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4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5" Type="http://schemas.openxmlformats.org/officeDocument/2006/relationships/image" Target="../media/image156.jpe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5" Type="http://schemas.openxmlformats.org/officeDocument/2006/relationships/image" Target="../media/image156.jpe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5" Type="http://schemas.openxmlformats.org/officeDocument/2006/relationships/image" Target="../media/image156.jpe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png"/><Relationship Id="rId15" Type="http://schemas.openxmlformats.org/officeDocument/2006/relationships/image" Target="../media/image156.jpe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5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56.png"/><Relationship Id="rId4" Type="http://schemas.openxmlformats.org/officeDocument/2006/relationships/image" Target="../media/image147.png"/><Relationship Id="rId9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jpe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7.png"/><Relationship Id="rId9" Type="http://schemas.openxmlformats.org/officeDocument/2006/relationships/image" Target="../media/image154.png"/><Relationship Id="rId1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52.png"/><Relationship Id="rId12" Type="http://schemas.openxmlformats.org/officeDocument/2006/relationships/image" Target="../media/image56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jpeg"/><Relationship Id="rId5" Type="http://schemas.openxmlformats.org/officeDocument/2006/relationships/image" Target="../media/image150.png"/><Relationship Id="rId15" Type="http://schemas.openxmlformats.org/officeDocument/2006/relationships/image" Target="../media/image113.png"/><Relationship Id="rId10" Type="http://schemas.openxmlformats.org/officeDocument/2006/relationships/image" Target="../media/image155.png"/><Relationship Id="rId4" Type="http://schemas.openxmlformats.org/officeDocument/2006/relationships/image" Target="../media/image147.png"/><Relationship Id="rId9" Type="http://schemas.openxmlformats.org/officeDocument/2006/relationships/image" Target="../media/image154.png"/><Relationship Id="rId1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3" Type="http://schemas.openxmlformats.org/officeDocument/2006/relationships/image" Target="../media/image145.png"/><Relationship Id="rId7" Type="http://schemas.openxmlformats.org/officeDocument/2006/relationships/image" Target="../media/image152.png"/><Relationship Id="rId12" Type="http://schemas.openxmlformats.org/officeDocument/2006/relationships/image" Target="../media/image56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jpeg"/><Relationship Id="rId5" Type="http://schemas.openxmlformats.org/officeDocument/2006/relationships/image" Target="../media/image150.png"/><Relationship Id="rId15" Type="http://schemas.openxmlformats.org/officeDocument/2006/relationships/image" Target="../media/image113.png"/><Relationship Id="rId10" Type="http://schemas.openxmlformats.org/officeDocument/2006/relationships/image" Target="../media/image155.png"/><Relationship Id="rId4" Type="http://schemas.openxmlformats.org/officeDocument/2006/relationships/image" Target="../media/image147.png"/><Relationship Id="rId9" Type="http://schemas.openxmlformats.org/officeDocument/2006/relationships/image" Target="../media/image154.png"/><Relationship Id="rId1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49.png"/><Relationship Id="rId18" Type="http://schemas.openxmlformats.org/officeDocument/2006/relationships/image" Target="../media/image159.png"/><Relationship Id="rId3" Type="http://schemas.openxmlformats.org/officeDocument/2006/relationships/image" Target="../media/image145.png"/><Relationship Id="rId7" Type="http://schemas.openxmlformats.org/officeDocument/2006/relationships/image" Target="../media/image152.png"/><Relationship Id="rId12" Type="http://schemas.openxmlformats.org/officeDocument/2006/relationships/image" Target="../media/image56.pn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jpeg"/><Relationship Id="rId5" Type="http://schemas.openxmlformats.org/officeDocument/2006/relationships/image" Target="../media/image150.png"/><Relationship Id="rId15" Type="http://schemas.openxmlformats.org/officeDocument/2006/relationships/image" Target="../media/image113.png"/><Relationship Id="rId10" Type="http://schemas.openxmlformats.org/officeDocument/2006/relationships/image" Target="../media/image155.png"/><Relationship Id="rId19" Type="http://schemas.openxmlformats.org/officeDocument/2006/relationships/image" Target="../media/image157.png"/><Relationship Id="rId4" Type="http://schemas.openxmlformats.org/officeDocument/2006/relationships/image" Target="../media/image147.png"/><Relationship Id="rId9" Type="http://schemas.openxmlformats.org/officeDocument/2006/relationships/image" Target="../media/image154.png"/><Relationship Id="rId1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6165304"/>
            <a:ext cx="2771800" cy="504056"/>
          </a:xfrm>
        </p:spPr>
        <p:txBody>
          <a:bodyPr>
            <a:noAutofit/>
          </a:bodyPr>
          <a:lstStyle/>
          <a:p>
            <a:r>
              <a:rPr lang="fr-FR" sz="1800" b="1" dirty="0" smtClean="0">
                <a:solidFill>
                  <a:schemeClr val="tx1"/>
                </a:solidFill>
                <a:latin typeface="Century Gothic" pitchFamily="34" charset="0"/>
              </a:rPr>
              <a:t>27 janvier 2016</a:t>
            </a:r>
            <a:endParaRPr lang="fr-FR" sz="1800" b="1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20482" name="Picture 2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11604">
            <a:off x="1597244" y="1674319"/>
            <a:ext cx="2270723" cy="1879023"/>
          </a:xfrm>
          <a:prstGeom prst="rect">
            <a:avLst/>
          </a:prstGeom>
          <a:noFill/>
        </p:spPr>
      </p:pic>
      <p:pic>
        <p:nvPicPr>
          <p:cNvPr id="20484" name="Picture 4" descr="http://rennesdevops.fr/wp-content/uploads/2013/04/DevOpsDay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79140">
            <a:off x="4387904" y="2940658"/>
            <a:ext cx="3368187" cy="2383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7522" name="AutoShape 2" descr="data:image/png;base64,iVBORw0KGgoAAAANSUhEUgAAAYwAAAB/CAMAAADLlgV7AAAAjVBMVEX///+foaQBW5acnqHJyswAWZWipKeZm57u7u/z8/MAUpGYr8gAUZH4+PnR0tMUaJ+pwdXd6fG/wMKwsbTW5O3m5uclbaGApcPX2Nng4OGnqaytrrG1trnv9vrS09TLzM67vL6LrMgASo3N3ekARox2nr8+eaiOp8Pl6e5XibJjkLZnk7gQYps4daY/f63RiM+FAAAJpElEQVR4nO2dC5ObOBLHrRHm4RucC5wTXgGS2+Syl+x+/4936tYDCeQBW9QVqfS/KjszstRq9U9vvPbpRCKRSCQSiUQikUgkEolEIpFIJBLpWMr/sZv+873ez68q28/WL6NPr5ed9OXPNKn2cqtP0r1M/UL6dD6/7KLXP08Z34tGlRCMEBb/PQkYLOn3cKpKGMEIYwEw2B5jQ7AgGIEsEAbjwTSABcEIZCFhBM9UyIJgPM3ih7QlYQTSkCwIRti4MDCCaPQJIxg7sDAwWHJ91h3NgmA8x+KHsWVgPD02DAuCEcjCgvHk2JhYEIxAFjaMp2hYLAjGEyy+2rZsGE/QuCbsd4fxGqAvPxxbDoyHaTgsfk8Y+T9D5NpyYTCWP+SJW/i3hLGnZjDix2AwgrGnCMaBRDAOJIJxIBGMA4lgHEgE40AiGAcSwTiQCMaBRDAOJIJxIBGMA4lgBOr7vx7Qv98O7wqMWXjnb1knGKevf2x/lvTH17dtrcAYCvuvaJyVJhinj5ftz1g/r9hagXFNoumPKCncVwnGIzC+rLFYhcEnAFHCCcZCm2GsjosNMJimESWMYCy1FcYGFhtgKBqCBcHwaBuM8xYWW2AgjQLeB0IwltoIYwuLTTBYEkX4nhyCsdQmGOcPm2xtgsG4+kEwFto4Mr5tsbUNhhLBWGrjAn75+9O6LYIRqK27qcu39ZsmghGozeeMy1+rNAhGoLafwC/f1mYqghGoj6/nrXpdo0EwAvX53YfNevf327YIxoFEMA4kgnEgEYwDiWAcSATjQCIYBxLBOJAIxoFEMA4kgnEgEYwDiWAcSATjQCIYBxLBCNTnn++e11/u0yaCEaiPl81P+pa6fHBoEIxAPfC/BHh0fmfTIBiBCoPxcv5p0SAYgQqE8XL+8N3YIhiBCoUhZipDg2AEKhiGmKk0DYIRqHAY09ggGIHaAcbLRdEgGIHaA8bL+eU92CIYgdoFhpipgAbBCNQ+MMQq/p5gBGsnGDhTEYxA7QUDxkZOMML09ctu32D583viiC8+rsLROPPEffW3hPHp/X7Ka1ezqrKbo3m03Vdvj30+EolEIpFIJBKJRCL9QqqiSfroVBdt0xbWQeoWlU3TDfrsVPV9Px2UcstClNuFpIZaJWbLjFBTM/buqavGUvBbqrNCHVeVIP0Sv/T+yusCnL1mjs23nZlVnuoMJgSD1bRcVX069ehmPrimPM28oUuD65JHBTdSn3iZtvgxTZyXqnDeyc9t4lx5LTLwyXDGLRNWWK+JTo3ll6inVkb8Lre8VDXFN9ulKNGW8DeoKheZWmiVSMB7KEjo4GdiGc3Q2UQ6y5xvbl86YxfM3cpL5W0yqMQbt/6AZsgbFBGXWLoyBcBtZpKpfB6XvDAwHCiMdRoz/alZjWTRcJ2C7T+dSsZiCwabLDgwTDH1lfaplREjWnL8G5LtThNhQeDTMvVaLpxCGFxf+4kEhGG5jzAKY5PblyC2M1cZ0qmg/S1/UDm6m+qcOkix3d5WBhkS85jrDxmTMOx4gEvj1Eyn0/lhtCWqRfYN1DtGHViMVJWMlVHUcp2yhBGXysQMhrDcxjow4GWjMpa5jGwc9VE8u1eVMCIV6QUMycmCoW22mXzOERd9BK3oTm85YxecwcBLYAtGLkNdWzDwJQUDTTAZxsZtJrgEfyuXuO2SHwa3eVXgJHg7wLjS7cc5MgInci+M0mNZtB+7WNaqYKcaplKvMtRczkFWPGTsK/xlAQNHrAXDbmHNZZxgrmAeZ9JSOyMSRo/XsicUDgzwIzb1ZPLSPtMwTL0KVjrrB+DzoFxa+cz2OYzOdIGYdddcZlD9tlQj+DEYshPmSxjAvYW6xqKw0yPZ9uxUMA8MGEfDXRjQ8qbKFzYnZyCSpzdhxDj4LBiiN8WxmUtxJmBsdGBU2r4fBrpUCJdWYbBikIKcser9olLjiZ59K8VlCaORBiL7Ktu0H02o8VqqjGAxk9N2O8xuuCUMUTb2wpBJ9jRlVZ7LFa+NZjYnZxrlDPQEVfC2qFwMvgkGZB3BwGDDEF32PozW59LKgnFyFnBYx7JYdpxJ8RR5YFx6YTBnPzZvfyd5WitbUqmGy6TS3U1JGIWAFTdLGJA0ehZwWXmvbTbOM47JmVIuOtYC7nxnciRr4NfMwIhgCoKe05j2NjhZ3oehLSO+KvG6tA1G42RI5ByzCQa/D+PmbjOkWwPXj0dtN0XjG1FFC3EtFjB4Bd2yapa7qUiFRdnkldeZJQzeu5UzmD/jOlYw8gb7p5m/gdIAVq7jGgw1lirzma4re1trN1UqGNzJMBsZnReG2k21dh/zwlDbjFYHv+8adNTuANA5r8JmC5s4voBxwz3GcjfV6oNANUqbLPc5Y8HQBSu3cp4XsgYJA6rr6rrQSwHCgOIwgu7A0JY1Zp9LfhjOAj6tGeOIp9WWmQzXu2vGmwu4tWY4Q+dW98LZPC1i91AAMG64XvDBA6MGuOzOAp7W/RVsDvG0F3WdadSceX8B5xlUF2sYnezpuE5ksr2iGeBYfBfGXZfeHhpzGKUpASfjTK3wJxPU/XZTcFhixgcrcAAD9sMiGjcvjJTfhQE20bWBOy1/ZDclQo4TlYRhvykIpx0JAyavbTBafRYGH+wZcSnfOSOGbjoy69ALMczhJMkeP2fkpTIwHxlwmox0BssHAIAzhfjhhQGRZn4Yput0zAsj69bPGdD/O3OywyHQgNRsKmHAyYJtggEuYU3jlpHByk4JEuQJvGjNmRNP821RNLprIAxZpizU7kIZKN2ZgbVdZ6405GSqM6aSu1gV0HA8OwRn2Nby5IeBTk5rhrZZqVOhsNnqSu86Yxd0e4Le+UoYsL285aBGRkTBkLzurRlWPNClNormLt2BoQchWp7uptTh3Xs3pYuU+kSqdm9uZ9RKphlCZcSbtnYyPN/QZDk3U7MHBqIyuyldea+6jrI529qZfGbuNAXdORJXBryjusqa1Lgf5CjUMDL7wmq+m7LjccclL4xJ0nJWqp2uvi/KR733tW5tlcrZra0Nw9yLqv21c52JnbHTN3XDyVKUwLwvth9JDe4x99Y2qbXb81vbBImO2qbzNsKlM3ZBB4a6am3kMaGbGgUNFZ0o1UeaqwkZnCVMNqeZmIbxg3/zdzbOZT/P0CGpCzHC7DNsOoxdN5pHBNepyHX2SMEa8PoRQq/TnIv+TOURNY2zI3iNzwEq67/O8wzztGHxPOM22exmNt92Jp1XrkrU0r6eQnusIzcPOoYpZLep7dkdl+bNJJFIJBKJRCKRSCQSifR/0v8A0cjl9Qd4NJ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7524" name="AutoShape 4" descr="data:image/png;base64,iVBORw0KGgoAAAANSUhEUgAAAYwAAAB/CAMAAADLlgV7AAAAjVBMVEX///+foaQBW5acnqHJyswAWZWipKeZm57u7u/z8/MAUpGYr8gAUZH4+PnR0tMUaJ+pwdXd6fG/wMKwsbTW5O3m5uclbaGApcPX2Nng4OGnqaytrrG1trnv9vrS09TLzM67vL6LrMgASo3N3ekARox2nr8+eaiOp8Pl6e5XibJjkLZnk7gQYps4daY/f63RiM+FAAAJpElEQVR4nO2dC5ObOBLHrRHm4RucC5wTXgGS2+Syl+x+/4936tYDCeQBW9QVqfS/KjszstRq9U9vvPbpRCKRSCQSiUQikUgkEolEIpFIJBLpWMr/sZv+873ez68q28/WL6NPr5ed9OXPNKn2cqtP0r1M/UL6dD6/7KLXP08Z34tGlRCMEBb/PQkYLOn3cKpKGMEIYwEw2B5jQ7AgGIEsEAbjwTSABcEIZCFhBM9UyIJgPM3ih7QlYQTSkCwIRti4MDCCaPQJIxg7sDAwWHJ91h3NgmA8x+KHsWVgPD02DAuCEcjCgvHk2JhYEIxAFjaMp2hYLAjGEyy+2rZsGE/QuCbsd4fxGqAvPxxbDoyHaTgsfk8Y+T9D5NpyYTCWP+SJW/i3hLGnZjDix2AwgrGnCMaBRDAOJIJxIBGMA4lgHEgE40AiGAcSwTiQCMaBRDAOJIJxIBGMA4lgBOr7vx7Qv98O7wqMWXjnb1knGKevf2x/lvTH17dtrcAYCvuvaJyVJhinj5ftz1g/r9hagXFNoumPKCncVwnGIzC+rLFYhcEnAFHCCcZCm2GsjosNMJimESWMYCy1FcYGFhtgKBqCBcHwaBuM8xYWW2AgjQLeB0IwltoIYwuLTTBYEkX4nhyCsdQmGOcPm2xtgsG4+kEwFto4Mr5tsbUNhhLBWGrjAn75+9O6LYIRqK27qcu39ZsmghGozeeMy1+rNAhGoLafwC/f1mYqghGoj6/nrXpdo0EwAvX53YfNevf327YIxoFEMA4kgnEgEYwDiWAcSATjQCIYBxLBOJAIxoFEMA4kgnEgEYwDiWAcSATjQCIYBxLBCNTnn++e11/u0yaCEaiPl81P+pa6fHBoEIxAPfC/BHh0fmfTIBiBCoPxcv5p0SAYgQqE8XL+8N3YIhiBCoUhZipDg2AEKhiGmKk0DYIRqHAY09ggGIHaAcbLRdEgGIHaA8bL+eU92CIYgdoFhpipgAbBCNQ+MMQq/p5gBGsnGDhTEYxA7QUDxkZOMML09ctu32D583viiC8+rsLROPPEffW3hPHp/X7Ka1ezqrKbo3m03Vdvj30+EolEIpFIJBKJRCL9QqqiSfroVBdt0xbWQeoWlU3TDfrsVPV9Px2UcstClNuFpIZaJWbLjFBTM/buqavGUvBbqrNCHVeVIP0Sv/T+yusCnL1mjs23nZlVnuoMJgSD1bRcVX069ehmPrimPM28oUuD65JHBTdSn3iZtvgxTZyXqnDeyc9t4lx5LTLwyXDGLRNWWK+JTo3ll6inVkb8Lre8VDXFN9ulKNGW8DeoKheZWmiVSMB7KEjo4GdiGc3Q2UQ6y5xvbl86YxfM3cpL5W0yqMQbt/6AZsgbFBGXWLoyBcBtZpKpfB6XvDAwHCiMdRoz/alZjWTRcJ2C7T+dSsZiCwabLDgwTDH1lfaplREjWnL8G5LtThNhQeDTMvVaLpxCGFxf+4kEhGG5jzAKY5PblyC2M1cZ0qmg/S1/UDm6m+qcOkix3d5WBhkS85jrDxmTMOx4gEvj1Eyn0/lhtCWqRfYN1DtGHViMVJWMlVHUcp2yhBGXysQMhrDcxjow4GWjMpa5jGwc9VE8u1eVMCIV6QUMycmCoW22mXzOERd9BK3oTm85YxecwcBLYAtGLkNdWzDwJQUDTTAZxsZtJrgEfyuXuO2SHwa3eVXgJHg7wLjS7cc5MgInci+M0mNZtB+7WNaqYKcaplKvMtRczkFWPGTsK/xlAQNHrAXDbmHNZZxgrmAeZ9JSOyMSRo/XsicUDgzwIzb1ZPLSPtMwTL0KVjrrB+DzoFxa+cz2OYzOdIGYdddcZlD9tlQj+DEYshPmSxjAvYW6xqKw0yPZ9uxUMA8MGEfDXRjQ8qbKFzYnZyCSpzdhxDj4LBiiN8WxmUtxJmBsdGBU2r4fBrpUCJdWYbBikIKcser9olLjiZ59K8VlCaORBiL7Ktu0H02o8VqqjGAxk9N2O8xuuCUMUTb2wpBJ9jRlVZ7LFa+NZjYnZxrlDPQEVfC2qFwMvgkGZB3BwGDDEF32PozW59LKgnFyFnBYx7JYdpxJ8RR5YFx6YTBnPzZvfyd5WitbUqmGy6TS3U1JGIWAFTdLGJA0ehZwWXmvbTbOM47JmVIuOtYC7nxnciRr4NfMwIhgCoKe05j2NjhZ3oehLSO+KvG6tA1G42RI5ByzCQa/D+PmbjOkWwPXj0dtN0XjG1FFC3EtFjB4Bd2yapa7qUiFRdnkldeZJQzeu5UzmD/jOlYw8gb7p5m/gdIAVq7jGgw1lirzma4re1trN1UqGNzJMBsZnReG2k21dh/zwlDbjFYHv+8adNTuANA5r8JmC5s4voBxwz3GcjfV6oNANUqbLPc5Y8HQBSu3cp4XsgYJA6rr6rrQSwHCgOIwgu7A0JY1Zp9LfhjOAj6tGeOIp9WWmQzXu2vGmwu4tWY4Q+dW98LZPC1i91AAMG64XvDBA6MGuOzOAp7W/RVsDvG0F3WdadSceX8B5xlUF2sYnezpuE5ksr2iGeBYfBfGXZfeHhpzGKUpASfjTK3wJxPU/XZTcFhixgcrcAAD9sMiGjcvjJTfhQE20bWBOy1/ZDclQo4TlYRhvykIpx0JAyavbTBafRYGH+wZcSnfOSOGbjoy69ALMczhJMkeP2fkpTIwHxlwmox0BssHAIAzhfjhhQGRZn4Yput0zAsj69bPGdD/O3OywyHQgNRsKmHAyYJtggEuYU3jlpHByk4JEuQJvGjNmRNP821RNLprIAxZpizU7kIZKN2ZgbVdZ6405GSqM6aSu1gV0HA8OwRn2Nby5IeBTk5rhrZZqVOhsNnqSu86Yxd0e4Le+UoYsL285aBGRkTBkLzurRlWPNClNormLt2BoQchWp7uptTh3Xs3pYuU+kSqdm9uZ9RKphlCZcSbtnYyPN/QZDk3U7MHBqIyuyldea+6jrI529qZfGbuNAXdORJXBryjusqa1Lgf5CjUMDL7wmq+m7LjccclL4xJ0nJWqp2uvi/KR733tW5tlcrZra0Nw9yLqv21c52JnbHTN3XDyVKUwLwvth9JDe4x99Y2qbXb81vbBImO2qbzNsKlM3ZBB4a6am3kMaGbGgUNFZ0o1UeaqwkZnCVMNqeZmIbxg3/zdzbOZT/P0CGpCzHC7DNsOoxdN5pHBNepyHX2SMEa8PoRQq/TnIv+TOURNY2zI3iNzwEq67/O8wzztGHxPOM22exmNt92Jp1XrkrU0r6eQnusIzcPOoYpZLep7dkdl+bNJJFIJBKJRCKRSCQSifR/0v8A0cjl9Qd4NJ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7526" name="Picture 6" descr="http://emploi.techniques-ingenieur.fr/mediadownload.do?ressource=/0/0/0/400/40/e076fa133a86ed3f260850a0dc70993ae366a649/GROUP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260648"/>
            <a:ext cx="3123103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Et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maintenant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020444"/>
            <a:ext cx="7308849" cy="227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15"/>
          <p:cNvGrpSpPr/>
          <p:nvPr/>
        </p:nvGrpSpPr>
        <p:grpSpPr>
          <a:xfrm>
            <a:off x="7020272" y="1948436"/>
            <a:ext cx="890615" cy="3280764"/>
            <a:chOff x="3808888" y="1268760"/>
            <a:chExt cx="1262232" cy="3355364"/>
          </a:xfrm>
        </p:grpSpPr>
        <p:sp>
          <p:nvSpPr>
            <p:cNvPr id="17" name="Rectangle 16"/>
            <p:cNvSpPr/>
            <p:nvPr/>
          </p:nvSpPr>
          <p:spPr>
            <a:xfrm>
              <a:off x="3830404" y="1290276"/>
              <a:ext cx="1219200" cy="33230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8" name="Picture 2" descr="red, wall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1161" y="340492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19" name="Picture 2" descr="red, wall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920" y="1268760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20" name="Picture 2" descr="red, wall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3808888" y="2314045"/>
              <a:ext cx="1219200" cy="1219201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4396" y="4305731"/>
            <a:ext cx="2044108" cy="204410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062494" y="2488313"/>
            <a:ext cx="1968381" cy="196838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517878" y="1632518"/>
            <a:ext cx="1968381" cy="196838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9666" y="1556792"/>
            <a:ext cx="2044108" cy="204410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grpSp>
        <p:nvGrpSpPr>
          <p:cNvPr id="8" name="Groupe 7"/>
          <p:cNvGrpSpPr/>
          <p:nvPr/>
        </p:nvGrpSpPr>
        <p:grpSpPr>
          <a:xfrm>
            <a:off x="4118207" y="2242555"/>
            <a:ext cx="890615" cy="3280764"/>
            <a:chOff x="3808888" y="1268760"/>
            <a:chExt cx="1262232" cy="3355364"/>
          </a:xfrm>
        </p:grpSpPr>
        <p:sp>
          <p:nvSpPr>
            <p:cNvPr id="9" name="Rectangle 8"/>
            <p:cNvSpPr/>
            <p:nvPr/>
          </p:nvSpPr>
          <p:spPr>
            <a:xfrm>
              <a:off x="3830404" y="1290276"/>
              <a:ext cx="1219200" cy="33230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" name="Picture 2" descr="red, wall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1161" y="3404923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11" name="Picture 2" descr="red, wall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1920" y="1268760"/>
              <a:ext cx="1219200" cy="1219201"/>
            </a:xfrm>
            <a:prstGeom prst="rect">
              <a:avLst/>
            </a:prstGeom>
            <a:noFill/>
          </p:spPr>
        </p:pic>
        <p:pic>
          <p:nvPicPr>
            <p:cNvPr id="12" name="Picture 2" descr="red, wall ic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800000">
              <a:off x="3808888" y="2314045"/>
              <a:ext cx="1219200" cy="1219201"/>
            </a:xfrm>
            <a:prstGeom prst="rect">
              <a:avLst/>
            </a:prstGeom>
            <a:noFill/>
          </p:spPr>
        </p:pic>
      </p:grpSp>
      <p:sp>
        <p:nvSpPr>
          <p:cNvPr id="13" name="ZoneTexte 12"/>
          <p:cNvSpPr txBox="1"/>
          <p:nvPr/>
        </p:nvSpPr>
        <p:spPr>
          <a:xfrm>
            <a:off x="1325355" y="1115452"/>
            <a:ext cx="194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>
                    <a:lumMod val="50000"/>
                  </a:schemeClr>
                </a:solidFill>
                <a:latin typeface="Segoe Print" pitchFamily="2" charset="0"/>
                <a:ea typeface="Arial Unicode MS" pitchFamily="34" charset="-128"/>
                <a:cs typeface="Arial Unicode MS" pitchFamily="34" charset="-128"/>
              </a:rPr>
              <a:t>Développement</a:t>
            </a:r>
            <a:endParaRPr lang="fr-FR" sz="1400" b="1" dirty="0">
              <a:solidFill>
                <a:schemeClr val="accent1">
                  <a:lumMod val="50000"/>
                </a:schemeClr>
              </a:solidFill>
              <a:latin typeface="Segoe Print" pitchFamily="2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ZoneTexte 13"/>
          <p:cNvSpPr txBox="1"/>
          <p:nvPr/>
        </p:nvSpPr>
        <p:spPr>
          <a:xfrm rot="21222770">
            <a:off x="1834493" y="186280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Je veux des</a:t>
            </a:r>
            <a:br>
              <a:rPr lang="fr-FR" sz="1400" dirty="0" smtClean="0"/>
            </a:br>
            <a:r>
              <a:rPr lang="fr-FR" sz="1400" dirty="0" smtClean="0"/>
              <a:t>évolutions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 rot="422944">
            <a:off x="5743456" y="1851984"/>
            <a:ext cx="129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Je veux de</a:t>
            </a:r>
            <a:br>
              <a:rPr lang="fr-FR" sz="1400" dirty="0" smtClean="0"/>
            </a:br>
            <a:r>
              <a:rPr lang="fr-FR" sz="1400" dirty="0" smtClean="0"/>
              <a:t>la stabilité</a:t>
            </a:r>
            <a:endParaRPr lang="fr-FR" sz="1400" dirty="0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055" y="2663814"/>
            <a:ext cx="2044108" cy="204410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17" name="ZoneTexte 16"/>
          <p:cNvSpPr txBox="1"/>
          <p:nvPr/>
        </p:nvSpPr>
        <p:spPr>
          <a:xfrm rot="422944">
            <a:off x="297552" y="2679678"/>
            <a:ext cx="1649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C'est un problème de paramétrage en prod</a:t>
            </a:r>
            <a:endParaRPr lang="fr-FR" sz="1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480219" y="1115452"/>
            <a:ext cx="194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>
                    <a:lumMod val="50000"/>
                  </a:schemeClr>
                </a:solidFill>
                <a:latin typeface="Segoe Print" pitchFamily="2" charset="0"/>
                <a:ea typeface="Arial Unicode MS" pitchFamily="34" charset="-128"/>
                <a:cs typeface="Arial Unicode MS" pitchFamily="34" charset="-128"/>
              </a:rPr>
              <a:t>Exploitation</a:t>
            </a:r>
            <a:endParaRPr lang="fr-FR" sz="1400" b="1" dirty="0">
              <a:solidFill>
                <a:schemeClr val="accent1">
                  <a:lumMod val="50000"/>
                </a:schemeClr>
              </a:solidFill>
              <a:latin typeface="Segoe Print" pitchFamily="2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27096" y="3472503"/>
            <a:ext cx="1968381" cy="196838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 rot="21222770">
            <a:off x="2122694" y="3702788"/>
            <a:ext cx="1484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Ca fonctionne </a:t>
            </a:r>
          </a:p>
          <a:p>
            <a:pPr algn="ctr"/>
            <a:r>
              <a:rPr lang="fr-FR" sz="1400" dirty="0" smtClean="0"/>
              <a:t>sur mon poste</a:t>
            </a:r>
            <a:endParaRPr lang="fr-FR" sz="1400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277135" y="3723731"/>
            <a:ext cx="1968381" cy="196838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2" name="ZoneTexte 21"/>
          <p:cNvSpPr txBox="1"/>
          <p:nvPr/>
        </p:nvSpPr>
        <p:spPr>
          <a:xfrm rot="21144848">
            <a:off x="5307293" y="397005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La doc d'installation </a:t>
            </a:r>
          </a:p>
          <a:p>
            <a:pPr algn="ctr"/>
            <a:r>
              <a:rPr lang="fr-FR" sz="1400" dirty="0" smtClean="0"/>
              <a:t>n'est pas claire !</a:t>
            </a:r>
            <a:endParaRPr lang="fr-FR" sz="1400" dirty="0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33687" y="4632195"/>
            <a:ext cx="1968381" cy="1968381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4" name="ZoneTexte 23"/>
          <p:cNvSpPr txBox="1"/>
          <p:nvPr/>
        </p:nvSpPr>
        <p:spPr>
          <a:xfrm rot="21222770">
            <a:off x="401391" y="4887209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Il me faut un serveur </a:t>
            </a:r>
          </a:p>
          <a:p>
            <a:pPr algn="ctr"/>
            <a:r>
              <a:rPr lang="fr-FR" sz="1400" dirty="0" smtClean="0"/>
              <a:t>aujourd'hui</a:t>
            </a:r>
            <a:endParaRPr lang="fr-FR" sz="1400" dirty="0"/>
          </a:p>
        </p:txBody>
      </p:sp>
      <p:sp>
        <p:nvSpPr>
          <p:cNvPr id="25" name="ZoneTexte 24"/>
          <p:cNvSpPr txBox="1"/>
          <p:nvPr/>
        </p:nvSpPr>
        <p:spPr>
          <a:xfrm rot="422944">
            <a:off x="7598186" y="4600923"/>
            <a:ext cx="129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Que doit-on </a:t>
            </a:r>
            <a:br>
              <a:rPr lang="fr-FR" sz="1400" dirty="0" smtClean="0"/>
            </a:br>
            <a:r>
              <a:rPr lang="fr-FR" sz="1400" dirty="0" smtClean="0"/>
              <a:t>monitorer ?</a:t>
            </a:r>
            <a:endParaRPr lang="fr-FR" sz="1400" dirty="0"/>
          </a:p>
        </p:txBody>
      </p:sp>
      <p:sp>
        <p:nvSpPr>
          <p:cNvPr id="26" name="ZoneTexte 25"/>
          <p:cNvSpPr txBox="1"/>
          <p:nvPr/>
        </p:nvSpPr>
        <p:spPr>
          <a:xfrm>
            <a:off x="3510709" y="5538223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latin typeface="Trebuchet MS" pitchFamily="34" charset="0"/>
              </a:rPr>
              <a:t>Absence de communication</a:t>
            </a:r>
          </a:p>
          <a:p>
            <a:pPr algn="ctr"/>
            <a:endParaRPr lang="fr-FR" sz="1200" b="1" dirty="0" smtClean="0">
              <a:latin typeface="Trebuchet MS" pitchFamily="34" charset="0"/>
            </a:endParaRPr>
          </a:p>
          <a:p>
            <a:pPr algn="ctr"/>
            <a:r>
              <a:rPr lang="fr-FR" sz="1200" b="1" dirty="0" smtClean="0">
                <a:latin typeface="Trebuchet MS" pitchFamily="34" charset="0"/>
              </a:rPr>
              <a:t>"Mur des Ops"</a:t>
            </a:r>
            <a:endParaRPr lang="fr-FR" sz="1200" b="1" dirty="0">
              <a:latin typeface="Trebuchet MS" pitchFamily="34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71878" y="5259410"/>
            <a:ext cx="1341166" cy="1341166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8" name="ZoneTexte 27"/>
          <p:cNvSpPr txBox="1"/>
          <p:nvPr/>
        </p:nvSpPr>
        <p:spPr>
          <a:xfrm rot="383627">
            <a:off x="5700660" y="5341899"/>
            <a:ext cx="13784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Il faut 6 semaines pour ce déploiement</a:t>
            </a:r>
            <a:endParaRPr lang="fr-FR" sz="1000" dirty="0"/>
          </a:p>
        </p:txBody>
      </p:sp>
      <p:sp>
        <p:nvSpPr>
          <p:cNvPr id="29" name="ZoneTexte 28"/>
          <p:cNvSpPr txBox="1"/>
          <p:nvPr/>
        </p:nvSpPr>
        <p:spPr>
          <a:xfrm rot="21056870">
            <a:off x="7277151" y="275035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C'est truffé de </a:t>
            </a:r>
          </a:p>
          <a:p>
            <a:pPr algn="ctr"/>
            <a:r>
              <a:rPr lang="fr-FR" sz="1400" dirty="0" smtClean="0"/>
              <a:t>Bugs </a:t>
            </a:r>
            <a:endParaRPr lang="fr-FR" sz="14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79512" y="18864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Et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maintenant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347138" y="2163852"/>
            <a:ext cx="6408712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23528" y="1938312"/>
            <a:ext cx="83529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fr-FR" sz="2400" dirty="0" smtClean="0"/>
          </a:p>
          <a:p>
            <a:pPr algn="ctr">
              <a:buNone/>
            </a:pPr>
            <a:r>
              <a:rPr lang="fr-FR" sz="2400" b="1" dirty="0" smtClean="0">
                <a:latin typeface="Segoe Print" pitchFamily="2" charset="0"/>
              </a:rPr>
              <a:t>DevOps</a:t>
            </a:r>
            <a:r>
              <a:rPr lang="fr-FR" sz="2400" dirty="0" smtClean="0">
                <a:latin typeface="Segoe Print" pitchFamily="2" charset="0"/>
              </a:rPr>
              <a:t> = </a:t>
            </a:r>
            <a:r>
              <a:rPr lang="fr-FR" sz="2400" b="1" u="sng" dirty="0" smtClean="0">
                <a:latin typeface="Segoe Print" pitchFamily="2" charset="0"/>
              </a:rPr>
              <a:t>Dév</a:t>
            </a:r>
            <a:r>
              <a:rPr lang="fr-FR" sz="2400" dirty="0" smtClean="0">
                <a:latin typeface="Segoe Print" pitchFamily="2" charset="0"/>
              </a:rPr>
              <a:t>eloppement + </a:t>
            </a:r>
            <a:r>
              <a:rPr lang="fr-FR" sz="2400" b="1" u="sng" dirty="0" smtClean="0">
                <a:latin typeface="Segoe Print" pitchFamily="2" charset="0"/>
              </a:rPr>
              <a:t>Op</a:t>
            </a:r>
            <a:r>
              <a:rPr lang="fr-FR" sz="2400" dirty="0" smtClean="0">
                <a:latin typeface="Segoe Print" pitchFamily="2" charset="0"/>
              </a:rPr>
              <a:t>ération</a:t>
            </a:r>
            <a:r>
              <a:rPr lang="fr-FR" sz="2400" b="1" u="sng" dirty="0" smtClean="0">
                <a:latin typeface="Segoe Print" pitchFamily="2" charset="0"/>
              </a:rPr>
              <a:t>s</a:t>
            </a:r>
          </a:p>
          <a:p>
            <a:pPr algn="ctr"/>
            <a:endParaRPr lang="fr-FR" sz="2400" dirty="0" smtClean="0"/>
          </a:p>
          <a:p>
            <a:pPr algn="ctr"/>
            <a:r>
              <a:rPr lang="fr-FR" sz="2400" b="1" dirty="0" smtClean="0"/>
              <a:t>DevOps</a:t>
            </a:r>
            <a:r>
              <a:rPr lang="fr-FR" sz="2400" dirty="0" smtClean="0"/>
              <a:t> est une </a:t>
            </a:r>
            <a:r>
              <a:rPr lang="fr-FR" sz="2400" b="1" dirty="0" smtClean="0"/>
              <a:t>démarche</a:t>
            </a:r>
            <a:r>
              <a:rPr lang="fr-FR" sz="2400" dirty="0" smtClean="0"/>
              <a:t> visant à rapprocher les équipes de développement et les équipes opérationnelles.</a:t>
            </a:r>
          </a:p>
          <a:p>
            <a:pPr algn="ctr"/>
            <a:endParaRPr lang="fr-FR" sz="2400" dirty="0" smtClean="0"/>
          </a:p>
          <a:p>
            <a:pPr algn="ctr"/>
            <a:r>
              <a:rPr lang="fr-FR" sz="2400" dirty="0" smtClean="0"/>
              <a:t>Le but est de </a:t>
            </a:r>
            <a:r>
              <a:rPr lang="fr-FR" sz="2400" b="1" dirty="0" smtClean="0"/>
              <a:t>fluidifier</a:t>
            </a:r>
            <a:r>
              <a:rPr lang="fr-FR" sz="2400" dirty="0" smtClean="0"/>
              <a:t> et de </a:t>
            </a:r>
            <a:r>
              <a:rPr lang="fr-FR" sz="2400" b="1" dirty="0" smtClean="0"/>
              <a:t>fiabiliser</a:t>
            </a:r>
            <a:r>
              <a:rPr lang="fr-FR" sz="2400" dirty="0" smtClean="0"/>
              <a:t> les processus entre ces équipes pour répondre aux enjeux de la </a:t>
            </a:r>
            <a:r>
              <a:rPr lang="fr-FR" sz="2400" b="1" dirty="0" smtClean="0"/>
              <a:t>qualité</a:t>
            </a:r>
            <a:r>
              <a:rPr lang="fr-FR" sz="2400" dirty="0" smtClean="0"/>
              <a:t> et du </a:t>
            </a:r>
            <a:r>
              <a:rPr lang="fr-FR" sz="2400" b="1" dirty="0" smtClean="0"/>
              <a:t>Time-to-</a:t>
            </a:r>
            <a:r>
              <a:rPr lang="fr-FR" sz="2400" b="1" dirty="0" err="1" smtClean="0"/>
              <a:t>Market</a:t>
            </a:r>
            <a:r>
              <a:rPr lang="fr-FR" sz="2400" dirty="0" smtClean="0"/>
              <a:t>.</a:t>
            </a:r>
          </a:p>
          <a:p>
            <a:pPr algn="ctr"/>
            <a:endParaRPr lang="fr-FR" sz="2400" dirty="0" smtClean="0"/>
          </a:p>
          <a:p>
            <a:pPr algn="ctr"/>
            <a:r>
              <a:rPr lang="fr-FR" sz="2400" dirty="0" smtClean="0"/>
              <a:t>Ce n'est pas une méthode 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DevOps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DevOps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2" descr="http://mscop.be.capgemini.com/wp-content/uploads/2010/06/Assembly-Li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738" y="3684903"/>
            <a:ext cx="2410140" cy="2726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4912395" cy="193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699792" y="1571349"/>
            <a:ext cx="360040" cy="273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5687616" y="1556792"/>
            <a:ext cx="3168352" cy="2088232"/>
            <a:chOff x="1007604" y="3717032"/>
            <a:chExt cx="3478015" cy="22322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Ellipse 8"/>
            <p:cNvSpPr/>
            <p:nvPr/>
          </p:nvSpPr>
          <p:spPr>
            <a:xfrm>
              <a:off x="1611295" y="3717032"/>
              <a:ext cx="1656184" cy="1584176"/>
            </a:xfrm>
            <a:prstGeom prst="ellipse">
              <a:avLst/>
            </a:prstGeom>
            <a:solidFill>
              <a:srgbClr val="CCFF99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2439387" y="3717032"/>
              <a:ext cx="1656184" cy="1584176"/>
            </a:xfrm>
            <a:prstGeom prst="ellipse">
              <a:avLst/>
            </a:prstGeom>
            <a:solidFill>
              <a:schemeClr val="tx2">
                <a:lumMod val="20000"/>
                <a:lumOff val="8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2043343" y="4365104"/>
              <a:ext cx="1656184" cy="1584176"/>
            </a:xfrm>
            <a:prstGeom prst="ellipse">
              <a:avLst/>
            </a:prstGeom>
            <a:solidFill>
              <a:srgbClr val="F0DBCB">
                <a:alpha val="48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264184" y="4509740"/>
              <a:ext cx="1168776" cy="36190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DevOps</a:t>
              </a:r>
              <a:endPara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278237" y="4055838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/>
                <a:t>Exploitation</a:t>
              </a:r>
              <a:endParaRPr lang="fr-FR" sz="1400" b="1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07604" y="4055838"/>
              <a:ext cx="1516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/>
                <a:t>Développement</a:t>
              </a:r>
              <a:endParaRPr lang="fr-FR" sz="1400" b="1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2223255" y="5481228"/>
              <a:ext cx="122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 smtClean="0"/>
                <a:t>Qualité</a:t>
              </a:r>
              <a:endParaRPr lang="fr-FR" sz="1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Automatio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1952468" cy="134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cultur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84984"/>
            <a:ext cx="1699335" cy="139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Metric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941168"/>
            <a:ext cx="2001060" cy="13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Shari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3789040"/>
            <a:ext cx="21069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20"/>
          <p:cNvGrpSpPr/>
          <p:nvPr/>
        </p:nvGrpSpPr>
        <p:grpSpPr>
          <a:xfrm>
            <a:off x="6084168" y="1412776"/>
            <a:ext cx="1270052" cy="1296144"/>
            <a:chOff x="3419872" y="4653136"/>
            <a:chExt cx="1270052" cy="129614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5982" y="4653136"/>
              <a:ext cx="1263942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e 19"/>
            <p:cNvGrpSpPr/>
            <p:nvPr/>
          </p:nvGrpSpPr>
          <p:grpSpPr>
            <a:xfrm>
              <a:off x="3419872" y="5082760"/>
              <a:ext cx="1214858" cy="342919"/>
              <a:chOff x="582373" y="5248122"/>
              <a:chExt cx="1584176" cy="35587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82373" y="5258750"/>
                <a:ext cx="1584176" cy="345249"/>
              </a:xfrm>
              <a:prstGeom prst="rect">
                <a:avLst/>
              </a:prstGeom>
              <a:solidFill>
                <a:srgbClr val="DADFE6">
                  <a:alpha val="58824"/>
                </a:srgbClr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3" name="ZoneTexte 18"/>
              <p:cNvSpPr txBox="1"/>
              <p:nvPr/>
            </p:nvSpPr>
            <p:spPr>
              <a:xfrm>
                <a:off x="965539" y="5248122"/>
                <a:ext cx="1171752" cy="351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 smtClean="0">
                    <a:latin typeface="Arial" pitchFamily="34" charset="0"/>
                    <a:ea typeface="Segoe UI" pitchFamily="34" charset="0"/>
                    <a:cs typeface="Arial" pitchFamily="34" charset="0"/>
                  </a:rPr>
                  <a:t>Lean</a:t>
                </a:r>
                <a:endParaRPr lang="fr-FR" sz="1600" b="1" dirty="0">
                  <a:latin typeface="Arial" pitchFamily="34" charset="0"/>
                  <a:ea typeface="Segoe UI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5" name="ZoneTexte 2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DevOps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ensées 27"/>
          <p:cNvSpPr/>
          <p:nvPr/>
        </p:nvSpPr>
        <p:spPr>
          <a:xfrm>
            <a:off x="3563888" y="2708920"/>
            <a:ext cx="2520280" cy="2016224"/>
          </a:xfrm>
          <a:prstGeom prst="cloudCallout">
            <a:avLst>
              <a:gd name="adj1" fmla="val -58960"/>
              <a:gd name="adj2" fmla="val -59695"/>
            </a:avLst>
          </a:prstGeom>
          <a:solidFill>
            <a:srgbClr val="FFFFFF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 descr="Automatio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268760"/>
            <a:ext cx="1952468" cy="1349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cultur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84984"/>
            <a:ext cx="1699335" cy="139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Metric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4941168"/>
            <a:ext cx="2001060" cy="134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7" descr="Shari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3789040"/>
            <a:ext cx="210695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e 20"/>
          <p:cNvGrpSpPr/>
          <p:nvPr/>
        </p:nvGrpSpPr>
        <p:grpSpPr>
          <a:xfrm>
            <a:off x="6084168" y="1412776"/>
            <a:ext cx="1270052" cy="1296144"/>
            <a:chOff x="3419872" y="4653136"/>
            <a:chExt cx="1270052" cy="1296144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25982" y="4653136"/>
              <a:ext cx="1263942" cy="129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1" name="Groupe 19"/>
            <p:cNvGrpSpPr/>
            <p:nvPr/>
          </p:nvGrpSpPr>
          <p:grpSpPr>
            <a:xfrm>
              <a:off x="3419872" y="5082760"/>
              <a:ext cx="1214858" cy="342919"/>
              <a:chOff x="582373" y="5248122"/>
              <a:chExt cx="1584176" cy="35587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82373" y="5258750"/>
                <a:ext cx="1584176" cy="345249"/>
              </a:xfrm>
              <a:prstGeom prst="rect">
                <a:avLst/>
              </a:prstGeom>
              <a:solidFill>
                <a:srgbClr val="DADFE6">
                  <a:alpha val="58824"/>
                </a:srgbClr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3" name="ZoneTexte 18"/>
              <p:cNvSpPr txBox="1"/>
              <p:nvPr/>
            </p:nvSpPr>
            <p:spPr>
              <a:xfrm>
                <a:off x="965539" y="5248122"/>
                <a:ext cx="1171752" cy="351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b="1" dirty="0" smtClean="0">
                    <a:latin typeface="Arial" pitchFamily="34" charset="0"/>
                    <a:ea typeface="Segoe UI" pitchFamily="34" charset="0"/>
                    <a:cs typeface="Arial" pitchFamily="34" charset="0"/>
                  </a:rPr>
                  <a:t>Lean</a:t>
                </a:r>
                <a:endParaRPr lang="fr-FR" sz="1600" b="1" dirty="0">
                  <a:latin typeface="Arial" pitchFamily="34" charset="0"/>
                  <a:ea typeface="Segoe UI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5" name="ZoneTexte 2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DevOps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6" name="Picture 2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3140968"/>
            <a:ext cx="1392300" cy="115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148064" y="1772816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95317" y="1772816"/>
            <a:ext cx="609131" cy="50405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251520" y="1484784"/>
            <a:ext cx="8676965" cy="5220580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Docker est un projet créé par « </a:t>
            </a:r>
            <a:r>
              <a:rPr lang="fr-FR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dotCloud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», </a:t>
            </a:r>
            <a:b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société créé en 2008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par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Solomon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Hykes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(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PaaS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Docker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est lancé en 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janvier 2013 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 tant que projet interne, de 3 personnes. Il passe 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Open Source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en mars 2013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Fin 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octobre 2013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la société se renomme en « 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Docker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»</a:t>
            </a:r>
            <a:b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 mais « 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dotCloud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» reste un service de « Docker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inc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 » )</a:t>
            </a: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Fin 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novembre 2013 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7300 favoris sur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Github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14ème projet le plus populaire, plus de 900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forks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et 200 contributeurs.</a:t>
            </a:r>
            <a:b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fr-FR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 </a:t>
            </a:r>
            <a:r>
              <a:rPr lang="fr-F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mai 2014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près de 2000 </a:t>
            </a:r>
            <a:r>
              <a:rPr lang="fr-FR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forks</a:t>
            </a: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et 430 contributeurs.</a:t>
            </a:r>
            <a:b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fr-FR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mai à septembre 2014, le nombre de téléchargements passe de 3 à 20 millions.</a:t>
            </a:r>
          </a:p>
        </p:txBody>
      </p:sp>
      <p:pic>
        <p:nvPicPr>
          <p:cNvPr id="203778" name="Picture 2" descr="http://www.paascheatsheet.com/img/logos/dotcloud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692188" cy="535860"/>
          </a:xfrm>
          <a:prstGeom prst="rect">
            <a:avLst/>
          </a:prstGeom>
          <a:noFill/>
        </p:spPr>
      </p:pic>
      <p:pic>
        <p:nvPicPr>
          <p:cNvPr id="6" name="Picture 2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1052736"/>
            <a:ext cx="1392300" cy="115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pic>
        <p:nvPicPr>
          <p:cNvPr id="4" name="Picture 2" descr="http://www.paascheatsheet.com/img/logos/dotcloud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60648"/>
            <a:ext cx="1692188" cy="535860"/>
          </a:xfrm>
          <a:prstGeom prst="rect">
            <a:avLst/>
          </a:prstGeom>
          <a:noFill/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251520" y="1484784"/>
            <a:ext cx="8676965" cy="5112568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b="1" dirty="0" smtClean="0">
                <a:latin typeface="Verdana" pitchFamily="34" charset="0"/>
              </a:rPr>
              <a:t>Aujourd'hui</a:t>
            </a:r>
            <a:r>
              <a:rPr lang="fr-FR" dirty="0" smtClean="0">
                <a:latin typeface="Verdana" pitchFamily="34" charset="0"/>
              </a:rPr>
              <a:t> :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~1300 contributeurs.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~100 </a:t>
            </a:r>
            <a:r>
              <a:rPr lang="fr-FR" dirty="0" err="1" smtClean="0">
                <a:latin typeface="Verdana" pitchFamily="34" charset="0"/>
              </a:rPr>
              <a:t>commits</a:t>
            </a:r>
            <a:r>
              <a:rPr lang="fr-FR" dirty="0" smtClean="0">
                <a:latin typeface="Verdana" pitchFamily="34" charset="0"/>
              </a:rPr>
              <a:t>/semaine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b="1" dirty="0" smtClean="0">
                <a:latin typeface="Verdana" pitchFamily="34" charset="0"/>
              </a:rPr>
              <a:t>Version actuelle </a:t>
            </a:r>
            <a:r>
              <a:rPr lang="fr-FR" dirty="0" smtClean="0">
                <a:latin typeface="Verdana" pitchFamily="34" charset="0"/>
              </a:rPr>
              <a:t>: 1.9.1 (1.10 en RC)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Docker regroupe près de 100 employés.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Le nombre d'images de base téléchargées (Docker Hub) :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err="1" smtClean="0">
                <a:latin typeface="Verdana" pitchFamily="34" charset="0"/>
              </a:rPr>
              <a:t>Ubuntu</a:t>
            </a:r>
            <a:r>
              <a:rPr lang="fr-FR" dirty="0" smtClean="0">
                <a:latin typeface="Verdana" pitchFamily="34" charset="0"/>
              </a:rPr>
              <a:t> : 39,4 Millions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err="1" smtClean="0">
                <a:latin typeface="Verdana" pitchFamily="34" charset="0"/>
              </a:rPr>
              <a:t>Busybox</a:t>
            </a:r>
            <a:r>
              <a:rPr lang="fr-FR" dirty="0" smtClean="0">
                <a:latin typeface="Verdana" pitchFamily="34" charset="0"/>
              </a:rPr>
              <a:t> (socle </a:t>
            </a:r>
            <a:r>
              <a:rPr lang="fr-FR" dirty="0" err="1" smtClean="0">
                <a:latin typeface="Verdana" pitchFamily="34" charset="0"/>
              </a:rPr>
              <a:t>Debian</a:t>
            </a:r>
            <a:r>
              <a:rPr lang="fr-FR" dirty="0" smtClean="0">
                <a:latin typeface="Verdana" pitchFamily="34" charset="0"/>
              </a:rPr>
              <a:t> light) : 62,3 Millions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b="1" dirty="0" smtClean="0">
                <a:latin typeface="Verdana" pitchFamily="34" charset="0"/>
              </a:rPr>
              <a:t>Docker a levé 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10 millions de $ en 2011 (via </a:t>
            </a:r>
            <a:r>
              <a:rPr lang="fr-FR" dirty="0" err="1" smtClean="0">
                <a:latin typeface="Verdana" pitchFamily="34" charset="0"/>
              </a:rPr>
              <a:t>dotCloud</a:t>
            </a:r>
            <a:r>
              <a:rPr lang="fr-FR" dirty="0" smtClean="0">
                <a:latin typeface="Verdana" pitchFamily="34" charset="0"/>
              </a:rPr>
              <a:t>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70 millions de $ en 2014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95 millions de $ en 2015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La société pèse plus de 400 millions de $.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</p:txBody>
      </p:sp>
      <p:pic>
        <p:nvPicPr>
          <p:cNvPr id="7" name="Picture 2" descr="http://www.wakanda.org/sites/default/files/blog/blog-githu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1988840"/>
            <a:ext cx="869896" cy="344959"/>
          </a:xfrm>
          <a:prstGeom prst="rect">
            <a:avLst/>
          </a:prstGeom>
          <a:noFill/>
        </p:spPr>
      </p:pic>
      <p:pic>
        <p:nvPicPr>
          <p:cNvPr id="8" name="Picture 2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1052736"/>
            <a:ext cx="1392300" cy="115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2555776" y="1124744"/>
            <a:ext cx="4299178" cy="648072"/>
          </a:xfrm>
          <a:prstGeom prst="rect">
            <a:avLst/>
          </a:prstGeom>
        </p:spPr>
        <p:txBody>
          <a:bodyPr/>
          <a:lstStyle/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fr-FR" sz="2800" dirty="0" smtClean="0"/>
              <a:t>Deux objectifs principaux</a:t>
            </a:r>
            <a:endParaRPr lang="fr-FR" sz="2800" noProof="0" dirty="0" smtClean="0">
              <a:latin typeface="Verdana" pitchFamily="34" charset="0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800" noProof="0" dirty="0" smtClean="0">
              <a:latin typeface="Verdana" pitchFamily="34" charset="0"/>
            </a:endParaRP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467035" y="2854903"/>
            <a:ext cx="8676965" cy="1188132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/>
              <a:t>Pouvoir déployer n'importe quels types d'applications, sur n'importe quels types de machines.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fr-FR" sz="2000" dirty="0" smtClean="0"/>
              <a:t>				Portable, Auto-suffisant et léger</a:t>
            </a:r>
            <a:endParaRPr lang="fr-FR" sz="2800" noProof="0" dirty="0" smtClean="0"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800" noProof="0" dirty="0" smtClean="0">
              <a:latin typeface="Verdana" pitchFamily="34" charset="0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467035" y="5805264"/>
            <a:ext cx="8676965" cy="792088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/>
              <a:t>Permettre aux "Devs" et aux "Ops" de s'entendre sur quelque chose. Partager les mêmes concepts : « images », « conteneur », </a:t>
            </a:r>
            <a:r>
              <a:rPr lang="fr-FR" sz="2000" dirty="0" err="1" smtClean="0"/>
              <a:t>etc</a:t>
            </a:r>
            <a:r>
              <a:rPr lang="fr-FR" sz="2000" dirty="0" smtClean="0"/>
              <a:t>…	</a:t>
            </a:r>
            <a:endParaRPr lang="fr-FR" sz="2800" noProof="0" dirty="0" smtClean="0">
              <a:latin typeface="Verdana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031" y="1738779"/>
            <a:ext cx="1207045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4018" name="AutoShape 2" descr="data:image/png;base64,iVBORw0KGgoAAAANSUhEUgAAAKAAAACgCAMAAAC8EZcfAAAAclBMVEX///8AAADR0dEiIiLn5+fW1tbu7u6bm5toaGjk5ORXV1c8PDw1NTUsLCzLy8vf3997e3vBwcFSUlL5+fnz8/OOjo5tbW22trampqYyMjIdHR2EhISzs7NcXFxCQkJ3d3cRERFKSkqRkZFiYmKgoKAWFhZ8mPXXAAAHk0lEQVR4nO1c6bKyOhAEBNzZEQRFcXn/V7zgSkgPGSy5nqqP/ncOGdJMktmSqGkjRowYMWLEiL+FMIrCX3PoQOhcvENq/VWKYeItM13PSi/5X7qLon4C0eyqP3D0esr2R3IoizKILb7EXG+i6CHZH2F6fHZUcjtylwJBfWEOx8/Omz0lrCkfHfQWNsPx84SOjjuOkN/mp+uDDfK01VFmqGXsQCa4H4ifIfVU2kohS+anrwdSIdBFqhQ6AYIMsU8AdaESisBX6XrO6C7s7XVy1NVcIeRkSGqmmhrz+DaD/F4koS6mCqEECemL7u8yL+tHw41KAU2pJerq8BHBfaetdhbvlgGfoLWFg6WQMiZ9h9j0BBHVEKkInhVS4QJJxWT7KG41zRwuQXf1iQYl416DdEFRUkqNN9zwxy4QQU/5XUBo5eK2zuYoNz6yQ8g9Iqh0x9FZFsLRQhTD+aoXXBVCn6D2dc5VEkI9RinQ3h30jG29AsgyrEAoGfgTaGUBRb/ADSCBK/EZYmbLwh9kBc7jtfzuhgST4FxaxwdeyCr0DmxgCn3AGxlHDzXabmHJDZvyF8XJRXrY1jDAXj3V79gJE75gxKsPGKfFKsuK2Un+JBOa8hbY8VnSGOVFr7DTtBzHAooI264DYstOtKynsSrT7yRnJmldBHAiyDtC0zks9jlSRgdswyuvx2Aq1z5SFr9PEq3Qdh3fMDlEo1357GfT7khKSgkEPQPs0InvtiGYKpeKvWl0tE3FnjaYj4x+eYztvUP5dpdttL2xOJ1gIoFQEhEGhCuahryLYSTpaNFsLueyFGL+ILtlS9brkN3JXR0aEzfimME72GY3lCc2PUFg3tlk2HJP2SY+edj1sQsSjix7JFWIh3D2bi9OAe9WJ44SOUbT+VEN0gmpQsKMFG+GxstRX6ss0/ZjL62STRS/MxMoFBeSgaFdYoLNoOa5kBe+Fvm30b1ONRMwZLoTmOpuCUtvkYHem2F083bL1K6SkufTGC0uJkGUp+lXIrXBefEN+9co11xyu1p8jcYmiMKYthqHH4RwB0F9/WQYbRauFl2Eh7HmSQLM7AlqECYaCoLvCogZan7LHm5kRXBLx5e24A2Ere4kqO+ftSFL8ngHyQkWTF/nwAoDVW7pJqgH91GL5bJKGrZc5JLpSAxiWRK+XEFQP0ZVMIb+rzmC5HrK9MSgZv94A/5AFUG9TFBGPPEFC5953HgVeLnnJ+PUUEkQInCEpbhnV1qdjvwaV2k+IlgNZzMT4MdZFl4fd8gJ72cEJ4dIc5aNP/nJGT2+NbCdwQQ7MrmNo7mN6Xdm1y9V/PQA2hlMMMgJikUSmqf3ONX+mQ2/s75ThQs9CO7nhDuytUsjWM35o+tO98rJBN+GCS7moNqYVbbef2vveOaZltCep7C2KgHOFpKgxPDsC3FIsOOs3cjy45LFTifsDE1QLMpku3qGOM8o9RgzdnDsZHqAhXMCsFJLExRSYu/Bx76zntWj63iLAKG8BZLuZVbAbbb683CmuOhLUIvva/k4a/px17k5TYssaq5czUDbAW/4BnwMdz47CWr+oZgsZ2huoK3VRzcOEZG+Guw0A3uU/gSrSQ6LhppZkv3nxP7fi1+VfLi4aIt6UhCkgIPiGpkf0uRr1ONhz+AjFHB9RtCmNyWWpk+tjQrX5d3Y4ZIUyps+I2jR1mNpkyXP7SzePUYRbjrBtPVDgnTYRGmwjBPjPcfwR6Cs6+sEJ74tP9ynri04HvwRqPzxdYLVODXVc12ep8Bn483tJVjG3ye49l8pfbE5JTjgwXvHKG/6PsE6f0z22bGIfYsuNUBDmIH6zAAE9a1RxVh294FTbKeAnRmCYDWZpo6RdAbbuIAE6jPDEKxBJOIPoGIAzJuGI9i91UpUnmWt/4ogLAOj+syvCGpQBkyLnxGEOehRzpt+RhDbGdkQ/owgDrjk+szPCOKwW7YzPyOIk5qFZGd+RtCEQqu/Q9CGAZdcn/kZwQjXayRD+DOCobwPVEOyMz8jSGSuUn3mM4JEZaAXQWxnzm0786EGFafNOAQdWJ/ZtsOFzwgSpQsBgWoU8DJuF4IMnP8pXk7McAFdBzluH1lKIpN9fmnrHWxoZ5PrTFV8TpQnuoiNozdA+eRE3A+whVbU3rwI5Zk49cHWWL9OxLMZ1JkH0et05xIvKM50KY9HV6tkuvNFa/1VguGuo3R/5l2nap96+irB6u2uT2DOPpw+G5LgF/CvEwznLgT/EsygBM24XBEITsxJOCTB7q0G9SWHoQkqz96yLnEMR1C9UU/dSfmfCDJOtnLO6g1GEEQiErpvlg1MkDo91ATnIvVgBPF9RhGcqxjDEWQcZhkJjgRHgiPBkeBIcCQ4EhwJjgRHgiPBfzZp+vNpp8s4faw8xcknKFb5OUMDbo9K4Fyya9WoyWtvQqsz5/6Aep+E9zMv4m4GqXPhnBKvsqfcJ8HXV9oQfoOG/m2c5s99cK/X5PB+7BMT4hqfhMaeZ9BRbYrS8t6oUFw3fyP0D+RSXuX8azD++T5b1orbAcZhViHvU+GPfA8jd/r8huF8Wve8YW79jBgxYsSIESNGjPhH8B+w6H4DOji/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4020" name="AutoShape 4" descr="data:image/png;base64,iVBORw0KGgoAAAANSUhEUgAAAKAAAACgCAMAAAC8EZcfAAAAclBMVEX///8AAADR0dEiIiLn5+fW1tbu7u6bm5toaGjk5ORXV1c8PDw1NTUsLCzLy8vf3997e3vBwcFSUlL5+fnz8/OOjo5tbW22trampqYyMjIdHR2EhISzs7NcXFxCQkJ3d3cRERFKSkqRkZFiYmKgoKAWFhZ8mPXXAAAHk0lEQVR4nO1c6bKyOhAEBNzZEQRFcXn/V7zgSkgPGSy5nqqP/ncOGdJMktmSqGkjRowYMWLEiL+FMIrCX3PoQOhcvENq/VWKYeItM13PSi/5X7qLon4C0eyqP3D0esr2R3IoizKILb7EXG+i6CHZH2F6fHZUcjtylwJBfWEOx8/Omz0lrCkfHfQWNsPx84SOjjuOkN/mp+uDDfK01VFmqGXsQCa4H4ifIfVU2kohS+anrwdSIdBFqhQ6AYIMsU8AdaESisBX6XrO6C7s7XVy1NVcIeRkSGqmmhrz+DaD/F4koS6mCqEECemL7u8yL+tHw41KAU2pJerq8BHBfaetdhbvlgGfoLWFg6WQMiZ9h9j0BBHVEKkInhVS4QJJxWT7KG41zRwuQXf1iQYl416DdEFRUkqNN9zwxy4QQU/5XUBo5eK2zuYoNz6yQ8g9Iqh0x9FZFsLRQhTD+aoXXBVCn6D2dc5VEkI9RinQ3h30jG29AsgyrEAoGfgTaGUBRb/ADSCBK/EZYmbLwh9kBc7jtfzuhgST4FxaxwdeyCr0DmxgCn3AGxlHDzXabmHJDZvyF8XJRXrY1jDAXj3V79gJE75gxKsPGKfFKsuK2Un+JBOa8hbY8VnSGOVFr7DTtBzHAooI264DYstOtKynsSrT7yRnJmldBHAiyDtC0zks9jlSRgdswyuvx2Aq1z5SFr9PEq3Qdh3fMDlEo1357GfT7khKSgkEPQPs0InvtiGYKpeKvWl0tE3FnjaYj4x+eYztvUP5dpdttL2xOJ1gIoFQEhEGhCuahryLYSTpaNFsLueyFGL+ILtlS9brkN3JXR0aEzfimME72GY3lCc2PUFg3tlk2HJP2SY+edj1sQsSjix7JFWIh3D2bi9OAe9WJ44SOUbT+VEN0gmpQsKMFG+GxstRX6ss0/ZjL62STRS/MxMoFBeSgaFdYoLNoOa5kBe+Fvm30b1ONRMwZLoTmOpuCUtvkYHem2F083bL1K6SkufTGC0uJkGUp+lXIrXBefEN+9co11xyu1p8jcYmiMKYthqHH4RwB0F9/WQYbRauFl2Eh7HmSQLM7AlqECYaCoLvCogZan7LHm5kRXBLx5e24A2Ere4kqO+ftSFL8ngHyQkWTF/nwAoDVW7pJqgH91GL5bJKGrZc5JLpSAxiWRK+XEFQP0ZVMIb+rzmC5HrK9MSgZv94A/5AFUG9TFBGPPEFC5953HgVeLnnJ+PUUEkQInCEpbhnV1qdjvwaV2k+IlgNZzMT4MdZFl4fd8gJ72cEJ4dIc5aNP/nJGT2+NbCdwQQ7MrmNo7mN6Xdm1y9V/PQA2hlMMMgJikUSmqf3ONX+mQ2/s75ThQs9CO7nhDuytUsjWM35o+tO98rJBN+GCS7moNqYVbbef2vveOaZltCep7C2KgHOFpKgxPDsC3FIsOOs3cjy45LFTifsDE1QLMpku3qGOM8o9RgzdnDsZHqAhXMCsFJLExRSYu/Bx76zntWj63iLAKG8BZLuZVbAbbb683CmuOhLUIvva/k4a/px17k5TYssaq5czUDbAW/4BnwMdz47CWr+oZgsZ2huoK3VRzcOEZG+Guw0A3uU/gSrSQ6LhppZkv3nxP7fi1+VfLi4aIt6UhCkgIPiGpkf0uRr1ONhz+AjFHB9RtCmNyWWpk+tjQrX5d3Y4ZIUyps+I2jR1mNpkyXP7SzePUYRbjrBtPVDgnTYRGmwjBPjPcfwR6Cs6+sEJ74tP9ynri04HvwRqPzxdYLVODXVc12ep8Bn483tJVjG3ye49l8pfbE5JTjgwXvHKG/6PsE6f0z22bGIfYsuNUBDmIH6zAAE9a1RxVh294FTbKeAnRmCYDWZpo6RdAbbuIAE6jPDEKxBJOIPoGIAzJuGI9i91UpUnmWt/4ogLAOj+syvCGpQBkyLnxGEOehRzpt+RhDbGdkQ/owgDrjk+szPCOKwW7YzPyOIk5qFZGd+RtCEQqu/Q9CGAZdcn/kZwQjXayRD+DOCobwPVEOyMz8jSGSuUn3mM4JEZaAXQWxnzm0786EGFafNOAQdWJ/ZtsOFzwgSpQsBgWoU8DJuF4IMnP8pXk7McAFdBzluH1lKIpN9fmnrHWxoZ5PrTFV8TpQnuoiNozdA+eRE3A+whVbU3rwI5Zk49cHWWL9OxLMZ1JkH0et05xIvKM50KY9HV6tkuvNFa/1VguGuo3R/5l2nap96+irB6u2uT2DOPpw+G5LgF/CvEwznLgT/EsygBM24XBEITsxJOCTB7q0G9SWHoQkqz96yLnEMR1C9UU/dSfmfCDJOtnLO6g1GEEQiErpvlg1MkDo91ATnIvVgBPF9RhGcqxjDEWQcZhkJjgRHgiPBkeBIcCQ4EhwJjgRHgiPBfzZp+vNpp8s4faw8xcknKFb5OUMDbo9K4Fyya9WoyWtvQqsz5/6Aep+E9zMv4m4GqXPhnBKvsqfcJ8HXV9oQfoOG/m2c5s99cK/X5PB+7BMT4hqfhMaeZ9BRbYrS8t6oUFw3fyP0D+RSXuX8azD++T5b1orbAcZhViHvU+GPfA8jd/r8huF8Wve8YW79jBgxYsSIESNGjPhH8B+w6H4DOji/o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774783"/>
            <a:ext cx="32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831" y="1774782"/>
            <a:ext cx="32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922" y="2317707"/>
            <a:ext cx="32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8910" y="2309324"/>
            <a:ext cx="32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ZoneTexte 20"/>
          <p:cNvSpPr txBox="1"/>
          <p:nvPr/>
        </p:nvSpPr>
        <p:spPr>
          <a:xfrm>
            <a:off x="1763688" y="205323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Web </a:t>
            </a:r>
            <a:r>
              <a:rPr lang="fr-FR" sz="1050" b="1" dirty="0" err="1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static</a:t>
            </a:r>
            <a:endParaRPr lang="fr-FR" sz="1050" b="1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015716" y="259329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Queues</a:t>
            </a:r>
            <a:endParaRPr lang="fr-FR" sz="1050" b="1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735796" y="205323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Workers</a:t>
            </a:r>
            <a:endParaRPr lang="fr-FR" sz="1050" b="1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771800" y="2593293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DB</a:t>
            </a:r>
            <a:endParaRPr lang="fr-FR" sz="1050" b="1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8681" y="2309324"/>
            <a:ext cx="32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ZoneTexte 25"/>
          <p:cNvSpPr txBox="1"/>
          <p:nvPr/>
        </p:nvSpPr>
        <p:spPr>
          <a:xfrm>
            <a:off x="3208681" y="2569044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smtClean="0">
                <a:solidFill>
                  <a:schemeClr val="accent6">
                    <a:lumMod val="75000"/>
                  </a:schemeClr>
                </a:solidFill>
                <a:latin typeface="Trebuchet MS" pitchFamily="34" charset="0"/>
              </a:rPr>
              <a:t>…</a:t>
            </a:r>
            <a:endParaRPr lang="fr-FR" sz="1050" b="1" dirty="0">
              <a:solidFill>
                <a:schemeClr val="accent6">
                  <a:lumMod val="7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016594"/>
            <a:ext cx="70485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64965" y="1700808"/>
            <a:ext cx="56197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6940" y="2350078"/>
            <a:ext cx="504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Ellipse 29"/>
          <p:cNvSpPr/>
          <p:nvPr/>
        </p:nvSpPr>
        <p:spPr>
          <a:xfrm>
            <a:off x="3942383" y="2602875"/>
            <a:ext cx="151756" cy="1260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/>
          <p:cNvSpPr/>
          <p:nvPr/>
        </p:nvSpPr>
        <p:spPr>
          <a:xfrm>
            <a:off x="4278420" y="2602875"/>
            <a:ext cx="151756" cy="1260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4614457" y="2602875"/>
            <a:ext cx="151756" cy="1260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/>
          <p:cNvSpPr/>
          <p:nvPr/>
        </p:nvSpPr>
        <p:spPr>
          <a:xfrm>
            <a:off x="4950495" y="2602875"/>
            <a:ext cx="151756" cy="12601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Chevron 33"/>
          <p:cNvSpPr/>
          <p:nvPr/>
        </p:nvSpPr>
        <p:spPr>
          <a:xfrm>
            <a:off x="5238527" y="2530867"/>
            <a:ext cx="242809" cy="252028"/>
          </a:xfrm>
          <a:prstGeom prst="chevr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" name="Groupe 36"/>
          <p:cNvGrpSpPr/>
          <p:nvPr/>
        </p:nvGrpSpPr>
        <p:grpSpPr>
          <a:xfrm>
            <a:off x="2807804" y="4113076"/>
            <a:ext cx="3767251" cy="1610866"/>
            <a:chOff x="2807804" y="4230402"/>
            <a:chExt cx="3767251" cy="1610866"/>
          </a:xfrm>
        </p:grpSpPr>
        <p:grpSp>
          <p:nvGrpSpPr>
            <p:cNvPr id="8" name="Groupe 16"/>
            <p:cNvGrpSpPr/>
            <p:nvPr/>
          </p:nvGrpSpPr>
          <p:grpSpPr>
            <a:xfrm>
              <a:off x="2807804" y="4230402"/>
              <a:ext cx="3767251" cy="1466850"/>
              <a:chOff x="2874979" y="3798354"/>
              <a:chExt cx="3767251" cy="1466850"/>
            </a:xfrm>
          </p:grpSpPr>
          <p:sp>
            <p:nvSpPr>
              <p:cNvPr id="14" name="Bulle ronde 13"/>
              <p:cNvSpPr/>
              <p:nvPr/>
            </p:nvSpPr>
            <p:spPr>
              <a:xfrm>
                <a:off x="2874979" y="4077072"/>
                <a:ext cx="810090" cy="720080"/>
              </a:xfrm>
              <a:prstGeom prst="wedgeEllipseCallout">
                <a:avLst>
                  <a:gd name="adj1" fmla="val 77721"/>
                  <a:gd name="adj2" fmla="val -5109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4021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995936" y="3798354"/>
                <a:ext cx="1552575" cy="1466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010659" y="4185084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Bulle ronde 14"/>
              <p:cNvSpPr/>
              <p:nvPr/>
            </p:nvSpPr>
            <p:spPr>
              <a:xfrm>
                <a:off x="5832140" y="3798354"/>
                <a:ext cx="810090" cy="720080"/>
              </a:xfrm>
              <a:prstGeom prst="wedgeEllipseCallout">
                <a:avLst>
                  <a:gd name="adj1" fmla="val -104054"/>
                  <a:gd name="adj2" fmla="val -1151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67820" y="3906366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5" name="ZoneTexte 34"/>
            <p:cNvSpPr txBox="1"/>
            <p:nvPr/>
          </p:nvSpPr>
          <p:spPr>
            <a:xfrm>
              <a:off x="3815916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DEV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004048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OPS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/>
          <p:cNvGrpSpPr/>
          <p:nvPr/>
        </p:nvGrpSpPr>
        <p:grpSpPr>
          <a:xfrm>
            <a:off x="2051720" y="3068960"/>
            <a:ext cx="4004999" cy="1138773"/>
            <a:chOff x="565155" y="4005064"/>
            <a:chExt cx="4004999" cy="1138773"/>
          </a:xfrm>
        </p:grpSpPr>
        <p:sp>
          <p:nvSpPr>
            <p:cNvPr id="15" name="ZoneTexte 14"/>
            <p:cNvSpPr txBox="1"/>
            <p:nvPr/>
          </p:nvSpPr>
          <p:spPr>
            <a:xfrm>
              <a:off x="1259632" y="4005064"/>
              <a:ext cx="3310522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latin typeface="Trebuchet MS" pitchFamily="34" charset="0"/>
                </a:rPr>
                <a:t>Benoit Wilcox</a:t>
              </a:r>
            </a:p>
            <a:p>
              <a:r>
                <a:rPr lang="fr-FR" sz="1200" dirty="0" smtClean="0">
                  <a:latin typeface="Trebuchet MS" pitchFamily="34" charset="0"/>
                </a:rPr>
                <a:t>Architect Solution</a:t>
              </a:r>
            </a:p>
            <a:p>
              <a:r>
                <a:rPr lang="fr-FR" dirty="0" smtClean="0">
                  <a:latin typeface="Trebuchet MS" pitchFamily="34" charset="0"/>
                </a:rPr>
                <a:t>      @</a:t>
              </a:r>
              <a:r>
                <a:rPr lang="fr-FR" dirty="0" err="1" smtClean="0">
                  <a:latin typeface="Trebuchet MS" pitchFamily="34" charset="0"/>
                </a:rPr>
                <a:t>WilcoxBenoit</a:t>
              </a:r>
              <a:r>
                <a:rPr lang="fr-FR" dirty="0" smtClean="0">
                  <a:latin typeface="Trebuchet MS" pitchFamily="34" charset="0"/>
                </a:rPr>
                <a:t/>
              </a:r>
              <a:br>
                <a:rPr lang="fr-FR" dirty="0" smtClean="0">
                  <a:latin typeface="Trebuchet MS" pitchFamily="34" charset="0"/>
                </a:rPr>
              </a:br>
              <a:r>
                <a:rPr lang="fr-FR" dirty="0" smtClean="0">
                  <a:latin typeface="Trebuchet MS" pitchFamily="34" charset="0"/>
                </a:rPr>
                <a:t>      benoit.wilcox@sogeti.com</a:t>
              </a: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45696" y="4546698"/>
              <a:ext cx="336804" cy="242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72735" y="4841972"/>
              <a:ext cx="288249" cy="2320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Image 23" descr="Benoit_Wilcox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155" y="4077072"/>
              <a:ext cx="686880" cy="909524"/>
            </a:xfrm>
            <a:prstGeom prst="rect">
              <a:avLst/>
            </a:prstGeom>
          </p:spPr>
        </p:pic>
      </p:grpSp>
      <p:pic>
        <p:nvPicPr>
          <p:cNvPr id="26" name="Image 25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28184" y="1412776"/>
            <a:ext cx="216024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e 32"/>
          <p:cNvGrpSpPr/>
          <p:nvPr/>
        </p:nvGrpSpPr>
        <p:grpSpPr>
          <a:xfrm rot="571715">
            <a:off x="2171209" y="1239078"/>
            <a:ext cx="1512168" cy="1569660"/>
            <a:chOff x="2195736" y="397542"/>
            <a:chExt cx="1512168" cy="1569660"/>
          </a:xfrm>
        </p:grpSpPr>
        <p:sp>
          <p:nvSpPr>
            <p:cNvPr id="31" name="Bulle ronde 30"/>
            <p:cNvSpPr/>
            <p:nvPr/>
          </p:nvSpPr>
          <p:spPr>
            <a:xfrm>
              <a:off x="2195736" y="476672"/>
              <a:ext cx="1512168" cy="1368152"/>
            </a:xfrm>
            <a:prstGeom prst="wedgeEllipseCallout">
              <a:avLst>
                <a:gd name="adj1" fmla="val -30911"/>
                <a:gd name="adj2" fmla="val 60113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 rot="319148">
              <a:off x="2584821" y="397542"/>
              <a:ext cx="576064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r-FR" sz="9600" b="1" dirty="0" smtClean="0">
                  <a:solidFill>
                    <a:schemeClr val="bg1"/>
                  </a:solidFill>
                </a:rPr>
                <a:t>?</a:t>
              </a:r>
              <a:endParaRPr lang="fr-FR" sz="9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pic>
        <p:nvPicPr>
          <p:cNvPr id="215042" name="Picture 2" descr="http://pointful.github.io/docker-intro/docker-img/the-matrix-from-he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16884"/>
            <a:ext cx="7368753" cy="4948420"/>
          </a:xfrm>
          <a:prstGeom prst="rect">
            <a:avLst/>
          </a:prstGeom>
          <a:noFill/>
        </p:spPr>
      </p:pic>
      <p:sp>
        <p:nvSpPr>
          <p:cNvPr id="4" name="ZoneTexte 3"/>
          <p:cNvSpPr txBox="1"/>
          <p:nvPr/>
        </p:nvSpPr>
        <p:spPr>
          <a:xfrm>
            <a:off x="1331640" y="6165304"/>
            <a:ext cx="3956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« </a:t>
            </a:r>
            <a:r>
              <a:rPr lang="fr-FR" sz="2000" i="1" dirty="0" err="1" smtClean="0"/>
              <a:t>Matrix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from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Hell</a:t>
            </a:r>
            <a:r>
              <a:rPr lang="fr-FR" sz="2000" dirty="0" smtClean="0"/>
              <a:t> » : le problème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pic>
        <p:nvPicPr>
          <p:cNvPr id="4" name="Picture 4" descr="http://pointful.github.io/docker-intro/docker-img/eliminates-matrix-from-he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720" y="1215716"/>
            <a:ext cx="7368753" cy="4967876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1043608" y="6165304"/>
            <a:ext cx="3772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« </a:t>
            </a:r>
            <a:r>
              <a:rPr lang="fr-FR" sz="2000" i="1" dirty="0" err="1" smtClean="0"/>
              <a:t>Matrix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from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Hell</a:t>
            </a:r>
            <a:r>
              <a:rPr lang="fr-FR" sz="2000" dirty="0" smtClean="0"/>
              <a:t> » : la solution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672026" y="3356992"/>
            <a:ext cx="7668852" cy="3024336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Etymologie : pourquoi le terme « </a:t>
            </a:r>
            <a:r>
              <a:rPr lang="fr-FR" sz="20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conteneur</a:t>
            </a: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» ?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endParaRPr lang="fr-F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Format standardisé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Indépendant du contenu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Indépendant du mode transport 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Isolation (pas d’échanges entre les conteneurs)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000" noProof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000" noProof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6" name="Picture 2" descr="http://douche.name/presentation-docker/img/container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5" y="1376772"/>
            <a:ext cx="2664296" cy="1647433"/>
          </a:xfrm>
          <a:prstGeom prst="rect">
            <a:avLst/>
          </a:prstGeom>
          <a:noFill/>
        </p:spPr>
      </p:pic>
      <p:grpSp>
        <p:nvGrpSpPr>
          <p:cNvPr id="4" name="Groupe 13"/>
          <p:cNvGrpSpPr/>
          <p:nvPr/>
        </p:nvGrpSpPr>
        <p:grpSpPr>
          <a:xfrm>
            <a:off x="3942383" y="1952836"/>
            <a:ext cx="1584176" cy="360040"/>
            <a:chOff x="3942383" y="1952836"/>
            <a:chExt cx="1584176" cy="360040"/>
          </a:xfrm>
        </p:grpSpPr>
        <p:sp>
          <p:nvSpPr>
            <p:cNvPr id="9" name="Ellipse 8"/>
            <p:cNvSpPr/>
            <p:nvPr/>
          </p:nvSpPr>
          <p:spPr>
            <a:xfrm>
              <a:off x="3942383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4278420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/>
            <p:cNvSpPr/>
            <p:nvPr/>
          </p:nvSpPr>
          <p:spPr>
            <a:xfrm>
              <a:off x="4614457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4950495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Chevron 12"/>
            <p:cNvSpPr/>
            <p:nvPr/>
          </p:nvSpPr>
          <p:spPr>
            <a:xfrm>
              <a:off x="5238527" y="1952836"/>
              <a:ext cx="288032" cy="360040"/>
            </a:xfrm>
            <a:prstGeom prst="chevr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0595" y="1181656"/>
            <a:ext cx="2573833" cy="1842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à Docker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215516" y="1341259"/>
            <a:ext cx="8676965" cy="106211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</a:rPr>
              <a:t>Docker permet de construire des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</a:rPr>
              <a:t>images</a:t>
            </a:r>
            <a:r>
              <a:rPr lang="fr-FR" dirty="0" smtClean="0">
                <a:latin typeface="Verdana" pitchFamily="34" charset="0"/>
              </a:rPr>
              <a:t> représentant </a:t>
            </a:r>
            <a:br>
              <a:rPr lang="fr-FR" dirty="0" smtClean="0">
                <a:latin typeface="Verdana" pitchFamily="34" charset="0"/>
              </a:rPr>
            </a:br>
            <a:r>
              <a:rPr lang="fr-FR" dirty="0" smtClean="0">
                <a:latin typeface="Verdana" pitchFamily="34" charset="0"/>
              </a:rPr>
              <a:t>des </a:t>
            </a:r>
            <a:r>
              <a:rPr lang="fr-FR" dirty="0" err="1" smtClean="0">
                <a:latin typeface="Verdana" pitchFamily="34" charset="0"/>
              </a:rPr>
              <a:t>snapshots</a:t>
            </a:r>
            <a:r>
              <a:rPr lang="fr-FR" dirty="0" smtClean="0">
                <a:latin typeface="Verdana" pitchFamily="34" charset="0"/>
              </a:rPr>
              <a:t> servant de base à l'exécution des </a:t>
            </a:r>
            <a:br>
              <a:rPr lang="fr-FR" dirty="0" smtClean="0">
                <a:latin typeface="Verdana" pitchFamily="34" charset="0"/>
              </a:rPr>
            </a:b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</a:rPr>
              <a:t>conteneurs</a:t>
            </a:r>
            <a:r>
              <a:rPr lang="fr-FR" dirty="0" smtClean="0">
                <a:latin typeface="Verdana" pitchFamily="34" charset="0"/>
              </a:rPr>
              <a:t> (éléments manipulables du système)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>
              <a:latin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564" y="4043580"/>
            <a:ext cx="7416824" cy="25722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47564" y="6291809"/>
            <a:ext cx="7416824" cy="3240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Serveur</a:t>
            </a:r>
            <a:endParaRPr lang="fr-FR" b="1" dirty="0"/>
          </a:p>
        </p:txBody>
      </p:sp>
      <p:sp>
        <p:nvSpPr>
          <p:cNvPr id="9" name="Rectangle 8"/>
          <p:cNvSpPr/>
          <p:nvPr/>
        </p:nvSpPr>
        <p:spPr>
          <a:xfrm>
            <a:off x="3419872" y="5517047"/>
            <a:ext cx="1440160" cy="342714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Image</a:t>
            </a:r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5958154" y="5041684"/>
            <a:ext cx="1674186" cy="306710"/>
          </a:xfrm>
          <a:prstGeom prst="roundRect">
            <a:avLst/>
          </a:prstGeom>
          <a:solidFill>
            <a:srgbClr val="FF99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Conteneur</a:t>
            </a:r>
            <a:endParaRPr lang="fr-F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5958154" y="4545615"/>
            <a:ext cx="1674186" cy="306710"/>
          </a:xfrm>
          <a:prstGeom prst="roundRect">
            <a:avLst/>
          </a:prstGeom>
          <a:solidFill>
            <a:schemeClr val="accent6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Conteneur</a:t>
            </a:r>
            <a:endParaRPr lang="fr-FR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5958154" y="5535049"/>
            <a:ext cx="1674186" cy="306710"/>
          </a:xfrm>
          <a:prstGeom prst="roundRect">
            <a:avLst/>
          </a:prstGeom>
          <a:solidFill>
            <a:srgbClr val="FF990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2">
                    <a:lumMod val="75000"/>
                  </a:schemeClr>
                </a:solidFill>
              </a:rPr>
              <a:t>Conteneur</a:t>
            </a:r>
            <a:endParaRPr lang="fr-FR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" name="Groupe 17"/>
          <p:cNvGrpSpPr/>
          <p:nvPr/>
        </p:nvGrpSpPr>
        <p:grpSpPr>
          <a:xfrm>
            <a:off x="647564" y="2250650"/>
            <a:ext cx="1729318" cy="1628891"/>
            <a:chOff x="2807241" y="2222284"/>
            <a:chExt cx="1729318" cy="1628891"/>
          </a:xfrm>
        </p:grpSpPr>
        <p:pic>
          <p:nvPicPr>
            <p:cNvPr id="15" name="Picture 6" descr="http://cloudconceptgroup.com/wp-content/uploads/2012/12/Cloud1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06800" y="2222284"/>
              <a:ext cx="1333274" cy="1333274"/>
            </a:xfrm>
            <a:prstGeom prst="rect">
              <a:avLst/>
            </a:prstGeom>
            <a:noFill/>
          </p:spPr>
        </p:pic>
        <p:pic>
          <p:nvPicPr>
            <p:cNvPr id="16" name="Picture 2" descr="http://fedoramagazine.org/wp-content/uploads/2013/09/dock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38790" y="2742880"/>
              <a:ext cx="448816" cy="371395"/>
            </a:xfrm>
            <a:prstGeom prst="rect">
              <a:avLst/>
            </a:prstGeom>
            <a:noFill/>
          </p:spPr>
        </p:pic>
        <p:sp>
          <p:nvSpPr>
            <p:cNvPr id="17" name="ZoneTexte 16"/>
            <p:cNvSpPr txBox="1"/>
            <p:nvPr/>
          </p:nvSpPr>
          <p:spPr>
            <a:xfrm>
              <a:off x="2807241" y="3266400"/>
              <a:ext cx="1729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Registre </a:t>
              </a:r>
              <a:r>
                <a:rPr lang="fr-FR" sz="1400" b="1" i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(privé/public)</a:t>
              </a:r>
              <a:endParaRPr lang="fr-FR" b="1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419872" y="5023682"/>
            <a:ext cx="1440160" cy="3427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Image</a:t>
            </a:r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3419872" y="4527613"/>
            <a:ext cx="1440160" cy="34271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Image</a:t>
            </a:r>
            <a:endParaRPr lang="fr-FR" b="1" dirty="0"/>
          </a:p>
        </p:txBody>
      </p:sp>
      <p:grpSp>
        <p:nvGrpSpPr>
          <p:cNvPr id="5" name="Groupe 22"/>
          <p:cNvGrpSpPr/>
          <p:nvPr/>
        </p:nvGrpSpPr>
        <p:grpSpPr>
          <a:xfrm>
            <a:off x="863588" y="5391709"/>
            <a:ext cx="1476164" cy="864096"/>
            <a:chOff x="899592" y="4077072"/>
            <a:chExt cx="1476164" cy="864096"/>
          </a:xfrm>
        </p:grpSpPr>
        <p:pic>
          <p:nvPicPr>
            <p:cNvPr id="202754" name="Picture 2" descr="http://png-4.findicons.com/files/icons/1636/file_icons_vs_3/256/tx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87624" y="4077072"/>
              <a:ext cx="588454" cy="588454"/>
            </a:xfrm>
            <a:prstGeom prst="rect">
              <a:avLst/>
            </a:prstGeom>
            <a:noFill/>
          </p:spPr>
        </p:pic>
        <p:sp>
          <p:nvSpPr>
            <p:cNvPr id="22" name="ZoneTexte 21"/>
            <p:cNvSpPr txBox="1"/>
            <p:nvPr/>
          </p:nvSpPr>
          <p:spPr>
            <a:xfrm>
              <a:off x="899592" y="4571836"/>
              <a:ext cx="1476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err="1" smtClean="0">
                  <a:solidFill>
                    <a:schemeClr val="accent3">
                      <a:lumMod val="25000"/>
                    </a:schemeClr>
                  </a:solidFill>
                  <a:latin typeface="Trebuchet MS" pitchFamily="34" charset="0"/>
                </a:rPr>
                <a:t>Dockerfile</a:t>
              </a:r>
              <a:endParaRPr lang="fr-FR" b="1" dirty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endParaRPr>
            </a:p>
          </p:txBody>
        </p:sp>
      </p:grpSp>
      <p:pic>
        <p:nvPicPr>
          <p:cNvPr id="202756" name="Picture 4" descr="https://mavenhosting.com/files/7613/9144/3607/icone-glossair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9075" y="1340768"/>
            <a:ext cx="1190625" cy="990601"/>
          </a:xfrm>
          <a:prstGeom prst="rect">
            <a:avLst/>
          </a:prstGeom>
          <a:noFill/>
        </p:spPr>
      </p:pic>
      <p:cxnSp>
        <p:nvCxnSpPr>
          <p:cNvPr id="28" name="Forme 27"/>
          <p:cNvCxnSpPr>
            <a:stCxn id="21" idx="0"/>
            <a:endCxn id="15" idx="3"/>
          </p:cNvCxnSpPr>
          <p:nvPr/>
        </p:nvCxnSpPr>
        <p:spPr>
          <a:xfrm rot="16200000" flipV="1">
            <a:off x="2305012" y="2692672"/>
            <a:ext cx="1610326" cy="2059555"/>
          </a:xfrm>
          <a:prstGeom prst="curvedConnector2">
            <a:avLst/>
          </a:prstGeom>
          <a:ln>
            <a:prstDash val="sysDot"/>
            <a:headEnd type="triangl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02754" idx="3"/>
            <a:endCxn id="9" idx="1"/>
          </p:cNvCxnSpPr>
          <p:nvPr/>
        </p:nvCxnSpPr>
        <p:spPr>
          <a:xfrm>
            <a:off x="1740074" y="5685936"/>
            <a:ext cx="1679798" cy="2468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Forme 36"/>
          <p:cNvCxnSpPr>
            <a:stCxn id="20" idx="1"/>
            <a:endCxn id="17" idx="3"/>
          </p:cNvCxnSpPr>
          <p:nvPr/>
        </p:nvCxnSpPr>
        <p:spPr>
          <a:xfrm rot="10800000">
            <a:off x="2376882" y="3587155"/>
            <a:ext cx="1042990" cy="1607885"/>
          </a:xfrm>
          <a:prstGeom prst="curvedConnector3">
            <a:avLst>
              <a:gd name="adj1" fmla="val 50000"/>
            </a:avLst>
          </a:prstGeom>
          <a:ln>
            <a:prstDash val="sysDot"/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Espace réservé du contenu 3"/>
          <p:cNvSpPr txBox="1">
            <a:spLocks/>
          </p:cNvSpPr>
          <p:nvPr/>
        </p:nvSpPr>
        <p:spPr>
          <a:xfrm>
            <a:off x="4195205" y="2601399"/>
            <a:ext cx="4697275" cy="106211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</a:rPr>
              <a:t>Les images sont stockées sur :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Le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</a:rPr>
              <a:t>HUB</a:t>
            </a:r>
            <a:r>
              <a:rPr lang="fr-FR" dirty="0" smtClean="0">
                <a:latin typeface="Verdana" pitchFamily="34" charset="0"/>
              </a:rPr>
              <a:t> (registre publique)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Un </a:t>
            </a:r>
            <a:r>
              <a:rPr lang="fr-FR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Verdana" pitchFamily="34" charset="0"/>
              </a:rPr>
              <a:t>registre</a:t>
            </a:r>
            <a:r>
              <a:rPr lang="fr-FR" dirty="0" smtClean="0">
                <a:latin typeface="Verdana" pitchFamily="34" charset="0"/>
              </a:rPr>
              <a:t> privé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>
              <a:latin typeface="Verdana" pitchFamily="34" charset="0"/>
            </a:endParaRPr>
          </a:p>
        </p:txBody>
      </p:sp>
      <p:cxnSp>
        <p:nvCxnSpPr>
          <p:cNvPr id="45" name="Connecteur droit avec flèche 44"/>
          <p:cNvCxnSpPr>
            <a:stCxn id="21" idx="3"/>
            <a:endCxn id="13" idx="1"/>
          </p:cNvCxnSpPr>
          <p:nvPr/>
        </p:nvCxnSpPr>
        <p:spPr>
          <a:xfrm>
            <a:off x="4860032" y="4698970"/>
            <a:ext cx="1098122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9" idx="3"/>
            <a:endCxn id="12" idx="1"/>
          </p:cNvCxnSpPr>
          <p:nvPr/>
        </p:nvCxnSpPr>
        <p:spPr>
          <a:xfrm flipV="1">
            <a:off x="4860032" y="5195039"/>
            <a:ext cx="1098122" cy="493365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9" idx="3"/>
            <a:endCxn id="14" idx="1"/>
          </p:cNvCxnSpPr>
          <p:nvPr/>
        </p:nvCxnSpPr>
        <p:spPr>
          <a:xfrm>
            <a:off x="4860032" y="5688404"/>
            <a:ext cx="1098122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1835696" y="5391709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 smtClean="0">
                <a:solidFill>
                  <a:schemeClr val="accent4">
                    <a:lumMod val="75000"/>
                  </a:schemeClr>
                </a:solidFill>
                <a:latin typeface="Trebuchet MS" pitchFamily="34" charset="0"/>
              </a:rPr>
              <a:t>Build</a:t>
            </a:r>
            <a:endParaRPr lang="fr-FR" b="1" dirty="0">
              <a:solidFill>
                <a:schemeClr val="accent4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3059832" y="3140877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accent4">
                    <a:lumMod val="75000"/>
                  </a:schemeClr>
                </a:solidFill>
                <a:latin typeface="Trebuchet MS" pitchFamily="34" charset="0"/>
              </a:rPr>
              <a:t>Pull</a:t>
            </a:r>
            <a:endParaRPr lang="fr-FR" b="1" dirty="0">
              <a:solidFill>
                <a:schemeClr val="accent4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2321750" y="3663517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accent4">
                    <a:lumMod val="75000"/>
                  </a:schemeClr>
                </a:solidFill>
                <a:latin typeface="Trebuchet MS" pitchFamily="34" charset="0"/>
              </a:rPr>
              <a:t>Push</a:t>
            </a:r>
            <a:endParaRPr lang="fr-FR" b="1" dirty="0">
              <a:solidFill>
                <a:schemeClr val="accent4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644008" y="4815645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err="1" smtClean="0">
                <a:solidFill>
                  <a:schemeClr val="accent4">
                    <a:lumMod val="75000"/>
                  </a:schemeClr>
                </a:solidFill>
                <a:latin typeface="Trebuchet MS" pitchFamily="34" charset="0"/>
              </a:rPr>
              <a:t>Run</a:t>
            </a:r>
            <a:endParaRPr lang="fr-FR" b="1" dirty="0">
              <a:solidFill>
                <a:schemeClr val="accent4">
                  <a:lumMod val="75000"/>
                </a:schemeClr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427984" y="472514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Credits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: docker.io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 descr="homepage-docker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5301208"/>
            <a:ext cx="783169" cy="648072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548680"/>
            <a:ext cx="263587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1628800"/>
            <a:ext cx="378442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Introduction a Docker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6980268" y="472514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Credits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: docker.io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 descr="homepage-docker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4204" y="5085184"/>
            <a:ext cx="783169" cy="648072"/>
          </a:xfrm>
          <a:prstGeom prst="rect">
            <a:avLst/>
          </a:prstGeom>
        </p:spPr>
      </p:pic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548680"/>
            <a:ext cx="263587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2036" y="1628800"/>
            <a:ext cx="378442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http://www.goaldentimes.org/web/images/icon_premiseWarVersu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964" y="4725144"/>
            <a:ext cx="720080" cy="720080"/>
          </a:xfrm>
          <a:prstGeom prst="rect">
            <a:avLst/>
          </a:prstGeom>
          <a:noFill/>
        </p:spPr>
      </p:pic>
      <p:pic>
        <p:nvPicPr>
          <p:cNvPr id="8" name="Picture 8" descr="http://www.administration-systeme.com/wp-content/uploads/2014/08/VMware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3604" y="5085184"/>
            <a:ext cx="1152128" cy="372603"/>
          </a:xfrm>
          <a:prstGeom prst="rect">
            <a:avLst/>
          </a:prstGeom>
          <a:noFill/>
        </p:spPr>
      </p:pic>
      <p:pic>
        <p:nvPicPr>
          <p:cNvPr id="9" name="Picture 6" descr="http://www.discoposse.com/wp-content/uploads/2013/07/virtualbox-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83724" y="4941168"/>
            <a:ext cx="1584176" cy="871297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7584" y="1556792"/>
            <a:ext cx="3024336" cy="3130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à coins arrondis 12"/>
          <p:cNvSpPr/>
          <p:nvPr/>
        </p:nvSpPr>
        <p:spPr>
          <a:xfrm>
            <a:off x="683568" y="2492896"/>
            <a:ext cx="3384376" cy="1368152"/>
          </a:xfrm>
          <a:prstGeom prst="roundRect">
            <a:avLst/>
          </a:prstGeom>
          <a:solidFill>
            <a:srgbClr val="FDEADA">
              <a:alpha val="45882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062" name="AutoShape 6" descr="http://upload.wikimedia.org/wikipedia/commons/c/ca/One-ton_weight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064" name="AutoShape 8" descr="http://upload.wikimedia.org/wikipedia/commons/c/ca/One-ton_weight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5066" name="Picture 10" descr="http://upload.wikimedia.org/wikipedia/commons/thumb/c/ca/One-ton_weight.svg/400px-One-ton_weight.sv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1520" y="2780928"/>
            <a:ext cx="576064" cy="576064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2195736" y="6093296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tx2">
                    <a:lumMod val="75000"/>
                  </a:schemeClr>
                </a:solidFill>
              </a:rPr>
              <a:t>Ce n'est pas une machine virtuelle !! </a:t>
            </a:r>
            <a:endParaRPr lang="fr-FR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Introduction a Docker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algeriansoverseas.com/images/rubriques/mar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429000"/>
            <a:ext cx="4746929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http://r.b5z.net/i/u/10117813/i/x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5" y="116632"/>
            <a:ext cx="5120567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0" descr="http://www.goaldentimes.org/web/images/icon_premiseWarVersu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2780928"/>
            <a:ext cx="720080" cy="720080"/>
          </a:xfrm>
          <a:prstGeom prst="rect">
            <a:avLst/>
          </a:prstGeom>
          <a:noFill/>
        </p:spPr>
      </p:pic>
      <p:pic>
        <p:nvPicPr>
          <p:cNvPr id="15" name="Image 14" descr="homepage-docker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96336" y="2852936"/>
            <a:ext cx="783169" cy="648072"/>
          </a:xfrm>
          <a:prstGeom prst="rect">
            <a:avLst/>
          </a:prstGeom>
        </p:spPr>
      </p:pic>
      <p:pic>
        <p:nvPicPr>
          <p:cNvPr id="18" name="Picture 8" descr="http://www.administration-systeme.com/wp-content/uploads/2014/08/VMware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2996952"/>
            <a:ext cx="1152128" cy="372603"/>
          </a:xfrm>
          <a:prstGeom prst="rect">
            <a:avLst/>
          </a:prstGeom>
          <a:noFill/>
        </p:spPr>
      </p:pic>
      <p:pic>
        <p:nvPicPr>
          <p:cNvPr id="19" name="Picture 6" descr="http://www.discoposse.com/wp-content/uploads/2013/07/virtualbox-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2708920"/>
            <a:ext cx="1584176" cy="871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123728" y="2348880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736" y="2348880"/>
            <a:ext cx="609131" cy="50405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01" name="Picture 17" descr="http://blog.docker.com/media/Screen-Shot-2014-09-16-at-6.26.20-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0768"/>
            <a:ext cx="8382000" cy="5248275"/>
          </a:xfrm>
          <a:prstGeom prst="rect">
            <a:avLst/>
          </a:prstGeom>
          <a:noFill/>
        </p:spPr>
      </p:pic>
      <p:sp>
        <p:nvSpPr>
          <p:cNvPr id="19" name="ZoneTexte 18"/>
          <p:cNvSpPr txBox="1"/>
          <p:nvPr/>
        </p:nvSpPr>
        <p:spPr>
          <a:xfrm>
            <a:off x="7092280" y="6093296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Credits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: docker.io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052736"/>
            <a:ext cx="6720743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5183560" y="139279"/>
            <a:ext cx="3960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The Docker HUB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844824"/>
            <a:ext cx="8208912" cy="437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915392">
            <a:off x="5074784" y="3995323"/>
            <a:ext cx="3604427" cy="253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Connecteur droit avec flèche 9"/>
          <p:cNvCxnSpPr/>
          <p:nvPr/>
        </p:nvCxnSpPr>
        <p:spPr>
          <a:xfrm>
            <a:off x="3275856" y="620688"/>
            <a:ext cx="158417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547664" y="260648"/>
            <a:ext cx="237626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tx2">
                    <a:lumMod val="75000"/>
                  </a:schemeClr>
                </a:solidFill>
              </a:rPr>
              <a:t>Connectez-vous</a:t>
            </a:r>
          </a:p>
        </p:txBody>
      </p:sp>
      <p:pic>
        <p:nvPicPr>
          <p:cNvPr id="12" name="Picture 6" descr="Afficher l'image d'orig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403648" cy="1403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L'actualité de Docker</a:t>
            </a:r>
            <a:endParaRPr lang="fr-FR" dirty="0"/>
          </a:p>
        </p:txBody>
      </p:sp>
      <p:pic>
        <p:nvPicPr>
          <p:cNvPr id="4" name="Picture 2" descr="http://acom.azurecomcdn.net/80C57D/blogmedia/blogmedia/2014/10/15/DockerWithWindowsSrvAndLinux_thum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88" y="1943758"/>
            <a:ext cx="8451962" cy="4185542"/>
          </a:xfrm>
          <a:prstGeom prst="rect">
            <a:avLst/>
          </a:prstGeom>
          <a:noFill/>
        </p:spPr>
      </p:pic>
      <p:pic>
        <p:nvPicPr>
          <p:cNvPr id="5" name="Picture 2" descr="http://btechnologies.com/wp-content/uploads/2014/09/windows_fl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03717">
            <a:off x="1172710" y="1605933"/>
            <a:ext cx="977324" cy="864406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2843808" y="1340768"/>
            <a:ext cx="723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Intégré </a:t>
            </a:r>
            <a:r>
              <a:rPr lang="fr-FR" b="1" dirty="0" smtClean="0"/>
              <a:t>avec la nouvelle version de Windows Server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806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Docker : Un concurrent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2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2132856"/>
            <a:ext cx="2270723" cy="1879023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4067944" y="3933056"/>
            <a:ext cx="792088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66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fr-FR" sz="6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 descr="http://www.socallinuxexpo.org/scale12x-supporting/default/files/logos/AnsibleLogo_transparent_we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420888"/>
            <a:ext cx="1639406" cy="1296144"/>
          </a:xfrm>
          <a:prstGeom prst="rect">
            <a:avLst/>
          </a:prstGeom>
          <a:noFill/>
        </p:spPr>
      </p:pic>
      <p:pic>
        <p:nvPicPr>
          <p:cNvPr id="1028" name="Picture 4" descr="http://www.juliandunn.net/wp-content/uploads/2012/01/OC_Chef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1628800"/>
            <a:ext cx="2123728" cy="1675621"/>
          </a:xfrm>
          <a:prstGeom prst="rect">
            <a:avLst/>
          </a:prstGeom>
          <a:noFill/>
        </p:spPr>
      </p:pic>
      <p:pic>
        <p:nvPicPr>
          <p:cNvPr id="1030" name="Picture 6" descr="http://puppetlabs.com/wp-content/uploads/2010/12/PL_logo_horizontal_RGB_l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903908">
            <a:off x="4932040" y="5229200"/>
            <a:ext cx="3312368" cy="959346"/>
          </a:xfrm>
          <a:prstGeom prst="rect">
            <a:avLst/>
          </a:prstGeom>
          <a:noFill/>
        </p:spPr>
      </p:pic>
      <p:pic>
        <p:nvPicPr>
          <p:cNvPr id="1032" name="Picture 8" descr="http://www.normation.com/wp-content/uploads/2013/11/CFEngine_New_Logo_fatborders-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08" y="4365104"/>
            <a:ext cx="2819400" cy="188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8064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Docker : Un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complément</a:t>
            </a:r>
            <a:endParaRPr lang="fr-FR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34" name="Picture 10" descr="http://cdn2.hubspot.net/hub/330046/file-598497513-png/blog/ansible_docker_blog.png?t=14128810259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7620000" cy="338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148064" y="2924944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67325" y="2924944"/>
            <a:ext cx="609131" cy="50405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smtClean="0"/>
              <a:t>Plus en détails …</a:t>
            </a:r>
            <a:endParaRPr lang="fr-FR" dirty="0"/>
          </a:p>
        </p:txBody>
      </p:sp>
      <p:sp>
        <p:nvSpPr>
          <p:cNvPr id="4" name="Espace réservé du contenu 3"/>
          <p:cNvSpPr txBox="1">
            <a:spLocks/>
          </p:cNvSpPr>
          <p:nvPr/>
        </p:nvSpPr>
        <p:spPr>
          <a:xfrm>
            <a:off x="215516" y="792088"/>
            <a:ext cx="8676965" cy="83671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fr-FR" dirty="0" smtClean="0"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</a:rPr>
              <a:t>Une architecture client / server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700808"/>
            <a:ext cx="7983575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: Le workflow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96752"/>
            <a:ext cx="6336704" cy="5104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pic>
        <p:nvPicPr>
          <p:cNvPr id="218114" name="Picture 2" descr="http://decrypt.ysance.com/wp-content/uploads/2014/07/docker-filesystems-multilay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66782"/>
            <a:ext cx="3096344" cy="2322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Espace réservé du contenu 3"/>
          <p:cNvSpPr txBox="1">
            <a:spLocks/>
          </p:cNvSpPr>
          <p:nvPr/>
        </p:nvSpPr>
        <p:spPr>
          <a:xfrm>
            <a:off x="-508" y="872716"/>
            <a:ext cx="8676965" cy="594066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000" dirty="0" smtClean="0">
                <a:latin typeface="Verdana" pitchFamily="34" charset="0"/>
              </a:rPr>
              <a:t>Les images Docker peuvent hériter les unes des autres</a:t>
            </a: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b="1" dirty="0" smtClean="0">
              <a:latin typeface="Verdana" pitchFamily="34" charset="0"/>
            </a:endParaRPr>
          </a:p>
        </p:txBody>
      </p:sp>
      <p:sp>
        <p:nvSpPr>
          <p:cNvPr id="8" name="Espace réservé du contenu 3"/>
          <p:cNvSpPr txBox="1">
            <a:spLocks/>
          </p:cNvSpPr>
          <p:nvPr/>
        </p:nvSpPr>
        <p:spPr>
          <a:xfrm>
            <a:off x="611559" y="4095074"/>
            <a:ext cx="8676965" cy="594066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000" dirty="0" smtClean="0">
                <a:latin typeface="Verdana" pitchFamily="34" charset="0"/>
              </a:rPr>
              <a:t>Ce fonctionnement permet aux </a:t>
            </a:r>
            <a:r>
              <a:rPr lang="fr-FR" sz="2000" b="1" u="sng" dirty="0" smtClean="0">
                <a:latin typeface="Verdana" pitchFamily="34" charset="0"/>
              </a:rPr>
              <a:t>OPS de construire </a:t>
            </a:r>
            <a:r>
              <a:rPr lang="fr-FR" sz="2000" b="1" dirty="0" smtClean="0">
                <a:latin typeface="Verdana" pitchFamily="34" charset="0"/>
              </a:rPr>
              <a:t>et de </a:t>
            </a:r>
            <a:r>
              <a:rPr lang="fr-FR" sz="2000" b="1" u="sng" dirty="0" smtClean="0">
                <a:latin typeface="Verdana" pitchFamily="34" charset="0"/>
              </a:rPr>
              <a:t>fournir aux DEV </a:t>
            </a:r>
            <a:r>
              <a:rPr lang="fr-FR" sz="2000" b="1" dirty="0" smtClean="0">
                <a:latin typeface="Verdana" pitchFamily="34" charset="0"/>
              </a:rPr>
              <a:t>des images de base validées</a:t>
            </a:r>
            <a:r>
              <a:rPr lang="fr-FR" sz="2000" dirty="0" smtClean="0">
                <a:latin typeface="Verdana" pitchFamily="34" charset="0"/>
              </a:rPr>
              <a:t>.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fr-FR" sz="2000" dirty="0" smtClean="0">
              <a:latin typeface="Verdana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000" dirty="0" smtClean="0">
                <a:latin typeface="Verdana" pitchFamily="34" charset="0"/>
              </a:rPr>
              <a:t>L'image vient enrichir le catalogue de services/composants fournit par les services concernés.</a:t>
            </a: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b="1" dirty="0" smtClean="0">
              <a:latin typeface="Verdana" pitchFamily="34" charset="0"/>
            </a:endParaRPr>
          </a:p>
        </p:txBody>
      </p:sp>
      <p:sp>
        <p:nvSpPr>
          <p:cNvPr id="206856" name="AutoShape 8" descr="http://upload.wikimedia.org/wikipedia/commons/9/95/JBoss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6858" name="AutoShape 10" descr="http://upload.wikimedia.org/wikipedia/commons/9/95/JBoss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6860" name="AutoShape 12" descr="http://upload.wikimedia.org/wikipedia/commons/9/95/JBoss_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6862" name="AutoShape 14" descr="JBo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6864" name="AutoShape 16" descr="JBo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3" name="Groupe 40"/>
          <p:cNvGrpSpPr/>
          <p:nvPr/>
        </p:nvGrpSpPr>
        <p:grpSpPr>
          <a:xfrm>
            <a:off x="5003940" y="1484784"/>
            <a:ext cx="3384484" cy="2196244"/>
            <a:chOff x="4607896" y="1376772"/>
            <a:chExt cx="3384484" cy="2196244"/>
          </a:xfrm>
        </p:grpSpPr>
        <p:pic>
          <p:nvPicPr>
            <p:cNvPr id="206850" name="Picture 2" descr="http://www.logostage.com/logos/Ubuntu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6205" y="1376772"/>
              <a:ext cx="378043" cy="390897"/>
            </a:xfrm>
            <a:prstGeom prst="rect">
              <a:avLst/>
            </a:prstGeom>
            <a:noFill/>
          </p:spPr>
        </p:pic>
        <p:pic>
          <p:nvPicPr>
            <p:cNvPr id="206854" name="Picture 6" descr="http://upload.wikimedia.org/wikipedia/commons/thumb/7/7b/Tomcat-logo.svg/2000px-Tomcat-logo.sv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95571" y="3190861"/>
              <a:ext cx="432156" cy="288032"/>
            </a:xfrm>
            <a:prstGeom prst="rect">
              <a:avLst/>
            </a:prstGeom>
            <a:noFill/>
          </p:spPr>
        </p:pic>
        <p:pic>
          <p:nvPicPr>
            <p:cNvPr id="206866" name="Picture 18" descr="http://www.kaleidos.net/files/images/apache318x26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48519" y="2254501"/>
              <a:ext cx="643861" cy="526427"/>
            </a:xfrm>
            <a:prstGeom prst="rect">
              <a:avLst/>
            </a:prstGeom>
            <a:noFill/>
          </p:spPr>
        </p:pic>
        <p:pic>
          <p:nvPicPr>
            <p:cNvPr id="18" name="Picture 6" descr="http://upload.wikimedia.org/wikipedia/commons/thumb/7/7b/Tomcat-logo.svg/2000px-Tomcat-logo.sv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7896" y="3154857"/>
              <a:ext cx="432156" cy="288032"/>
            </a:xfrm>
            <a:prstGeom prst="rect">
              <a:avLst/>
            </a:prstGeom>
            <a:noFill/>
          </p:spPr>
        </p:pic>
        <p:pic>
          <p:nvPicPr>
            <p:cNvPr id="206868" name="Picture 20" descr="http://design.jboss.org/wildfly/logo/final/wildfly_logo_stacked_600px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72100" y="3154857"/>
              <a:ext cx="557546" cy="418159"/>
            </a:xfrm>
            <a:prstGeom prst="rect">
              <a:avLst/>
            </a:prstGeom>
            <a:noFill/>
          </p:spPr>
        </p:pic>
        <p:grpSp>
          <p:nvGrpSpPr>
            <p:cNvPr id="4" name="Groupe 21"/>
            <p:cNvGrpSpPr/>
            <p:nvPr/>
          </p:nvGrpSpPr>
          <p:grpSpPr>
            <a:xfrm>
              <a:off x="5032363" y="2251415"/>
              <a:ext cx="691765" cy="565517"/>
              <a:chOff x="5032363" y="1999387"/>
              <a:chExt cx="691765" cy="565517"/>
            </a:xfrm>
          </p:grpSpPr>
          <p:pic>
            <p:nvPicPr>
              <p:cNvPr id="17" name="Picture 4" descr="http://1.bp.blogspot.com/-jXAaGC80P20/UxVUVTCE9eI/AAAAAAAAC4U/LW0GnLxOq_k/s1600/l12866-java-eps-logo-99090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32363" y="1999387"/>
                <a:ext cx="554970" cy="554970"/>
              </a:xfrm>
              <a:prstGeom prst="rect">
                <a:avLst/>
              </a:prstGeom>
              <a:noFill/>
            </p:spPr>
          </p:pic>
          <p:sp>
            <p:nvSpPr>
              <p:cNvPr id="20" name="ZoneTexte 19"/>
              <p:cNvSpPr txBox="1"/>
              <p:nvPr/>
            </p:nvSpPr>
            <p:spPr>
              <a:xfrm>
                <a:off x="5400325" y="2303294"/>
                <a:ext cx="3238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 smtClean="0">
                    <a:solidFill>
                      <a:schemeClr val="accent4">
                        <a:lumMod val="75000"/>
                      </a:schemeClr>
                    </a:solidFill>
                    <a:latin typeface="Trebuchet MS" pitchFamily="34" charset="0"/>
                  </a:rPr>
                  <a:t>7</a:t>
                </a:r>
              </a:p>
            </p:txBody>
          </p:sp>
        </p:grpSp>
        <p:grpSp>
          <p:nvGrpSpPr>
            <p:cNvPr id="5" name="Groupe 22"/>
            <p:cNvGrpSpPr/>
            <p:nvPr/>
          </p:nvGrpSpPr>
          <p:grpSpPr>
            <a:xfrm>
              <a:off x="6328974" y="2240868"/>
              <a:ext cx="691298" cy="576064"/>
              <a:chOff x="6112717" y="2276872"/>
              <a:chExt cx="691298" cy="576064"/>
            </a:xfrm>
          </p:grpSpPr>
          <p:pic>
            <p:nvPicPr>
              <p:cNvPr id="206852" name="Picture 4" descr="http://1.bp.blogspot.com/-jXAaGC80P20/UxVUVTCE9eI/AAAAAAAAC4U/LW0GnLxOq_k/s1600/l12866-java-eps-logo-99090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112717" y="2276872"/>
                <a:ext cx="554970" cy="554970"/>
              </a:xfrm>
              <a:prstGeom prst="rect">
                <a:avLst/>
              </a:prstGeom>
              <a:noFill/>
            </p:spPr>
          </p:pic>
          <p:sp>
            <p:nvSpPr>
              <p:cNvPr id="21" name="ZoneTexte 20"/>
              <p:cNvSpPr txBox="1"/>
              <p:nvPr/>
            </p:nvSpPr>
            <p:spPr>
              <a:xfrm>
                <a:off x="6480212" y="2591326"/>
                <a:ext cx="32380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100" b="1" dirty="0" smtClean="0">
                    <a:solidFill>
                      <a:schemeClr val="accent4">
                        <a:lumMod val="75000"/>
                      </a:schemeClr>
                    </a:solidFill>
                    <a:latin typeface="Trebuchet MS" pitchFamily="34" charset="0"/>
                  </a:rPr>
                  <a:t>8</a:t>
                </a:r>
              </a:p>
            </p:txBody>
          </p:sp>
        </p:grpSp>
        <p:cxnSp>
          <p:nvCxnSpPr>
            <p:cNvPr id="25" name="Connecteur en angle 24"/>
            <p:cNvCxnSpPr>
              <a:stCxn id="17" idx="0"/>
              <a:endCxn id="206850" idx="2"/>
            </p:cNvCxnSpPr>
            <p:nvPr/>
          </p:nvCxnSpPr>
          <p:spPr>
            <a:xfrm rot="5400000" flipH="1" flipV="1">
              <a:off x="5720664" y="1356853"/>
              <a:ext cx="483746" cy="1305379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Connecteur en angle 25"/>
            <p:cNvCxnSpPr>
              <a:stCxn id="206866" idx="0"/>
              <a:endCxn id="206850" idx="2"/>
            </p:cNvCxnSpPr>
            <p:nvPr/>
          </p:nvCxnSpPr>
          <p:spPr>
            <a:xfrm rot="16200000" flipV="1">
              <a:off x="6899423" y="1483473"/>
              <a:ext cx="486832" cy="1055223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Connecteur en angle 28"/>
            <p:cNvCxnSpPr>
              <a:stCxn id="206852" idx="0"/>
              <a:endCxn id="206850" idx="2"/>
            </p:cNvCxnSpPr>
            <p:nvPr/>
          </p:nvCxnSpPr>
          <p:spPr>
            <a:xfrm rot="5400000" flipH="1" flipV="1">
              <a:off x="6374244" y="1999885"/>
              <a:ext cx="473199" cy="8768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Connecteur en angle 31"/>
            <p:cNvCxnSpPr>
              <a:stCxn id="206854" idx="0"/>
              <a:endCxn id="206852" idx="2"/>
            </p:cNvCxnSpPr>
            <p:nvPr/>
          </p:nvCxnSpPr>
          <p:spPr>
            <a:xfrm rot="16200000" flipV="1">
              <a:off x="6411543" y="2990755"/>
              <a:ext cx="395023" cy="5190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onnecteur en angle 34"/>
            <p:cNvCxnSpPr>
              <a:stCxn id="17" idx="2"/>
              <a:endCxn id="18" idx="0"/>
            </p:cNvCxnSpPr>
            <p:nvPr/>
          </p:nvCxnSpPr>
          <p:spPr>
            <a:xfrm rot="5400000">
              <a:off x="4892675" y="2737684"/>
              <a:ext cx="348472" cy="485874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Connecteur en angle 37"/>
            <p:cNvCxnSpPr>
              <a:stCxn id="17" idx="2"/>
              <a:endCxn id="206868" idx="0"/>
            </p:cNvCxnSpPr>
            <p:nvPr/>
          </p:nvCxnSpPr>
          <p:spPr>
            <a:xfrm rot="16200000" flipH="1">
              <a:off x="5356124" y="2760108"/>
              <a:ext cx="348472" cy="441025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grpSp>
        <p:nvGrpSpPr>
          <p:cNvPr id="3" name="Groupe 4"/>
          <p:cNvGrpSpPr/>
          <p:nvPr/>
        </p:nvGrpSpPr>
        <p:grpSpPr>
          <a:xfrm>
            <a:off x="899592" y="1844824"/>
            <a:ext cx="7197149" cy="4248472"/>
            <a:chOff x="971599" y="1088740"/>
            <a:chExt cx="7197149" cy="4248472"/>
          </a:xfrm>
        </p:grpSpPr>
        <p:pic>
          <p:nvPicPr>
            <p:cNvPr id="1026" name="Picture 2" descr="http://i.stack.imgur.com/IsRzv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1599" y="1268760"/>
              <a:ext cx="7197149" cy="4068452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1367644" y="1088740"/>
              <a:ext cx="3600400" cy="684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Espace réservé du contenu 3"/>
          <p:cNvSpPr txBox="1">
            <a:spLocks/>
          </p:cNvSpPr>
          <p:nvPr/>
        </p:nvSpPr>
        <p:spPr>
          <a:xfrm>
            <a:off x="611560" y="908720"/>
            <a:ext cx="8028893" cy="1080120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000" dirty="0" smtClean="0">
                <a:latin typeface="Verdana" pitchFamily="34" charset="0"/>
              </a:rPr>
              <a:t>Les images Docker se modifient de manière incrémentale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fr-FR" sz="2000" dirty="0" smtClean="0">
                <a:latin typeface="Verdana" pitchFamily="34" charset="0"/>
              </a:rPr>
              <a:t>Seul le delta entre 2 versions transite à travers le réseau</a:t>
            </a: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/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b="1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L'écosystème :  Compose</a:t>
            </a:r>
            <a:endParaRPr lang="fr-FR" dirty="0"/>
          </a:p>
        </p:txBody>
      </p:sp>
      <p:pic>
        <p:nvPicPr>
          <p:cNvPr id="4" name="Picture 6" descr="http://fileinfo.com/images/icons/files/128/yml-118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710" y="1849759"/>
            <a:ext cx="1219200" cy="1219201"/>
          </a:xfrm>
          <a:prstGeom prst="rect">
            <a:avLst/>
          </a:prstGeom>
          <a:noFill/>
        </p:spPr>
      </p:pic>
      <p:sp>
        <p:nvSpPr>
          <p:cNvPr id="5" name="ZoneTexte 4"/>
          <p:cNvSpPr txBox="1"/>
          <p:nvPr/>
        </p:nvSpPr>
        <p:spPr>
          <a:xfrm>
            <a:off x="2941268" y="2267580"/>
            <a:ext cx="263884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$ docker-compose up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1816850" y="245936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5724128" y="245936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3374" y="1462075"/>
            <a:ext cx="2323102" cy="20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276391" y="3068960"/>
            <a:ext cx="15953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00" b="1" dirty="0" smtClean="0"/>
              <a:t>docker-compose.yml</a:t>
            </a:r>
            <a:endParaRPr lang="fr-FR" sz="11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8141" y="3212976"/>
            <a:ext cx="2595967" cy="323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L'écosystème : Machine</a:t>
            </a:r>
            <a:endParaRPr lang="fr-F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142562"/>
            <a:ext cx="2952328" cy="147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7570" name="Picture 2" descr="http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1900" y="3721840"/>
            <a:ext cx="1392311" cy="556924"/>
          </a:xfrm>
          <a:prstGeom prst="rect">
            <a:avLst/>
          </a:prstGeom>
          <a:noFill/>
        </p:spPr>
      </p:pic>
      <p:pic>
        <p:nvPicPr>
          <p:cNvPr id="237572" name="Picture 4" descr="http://upload.wikimedia.org/wikipedia/commons/d/d5/Virtualbox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34237" y="3371791"/>
            <a:ext cx="906973" cy="906973"/>
          </a:xfrm>
          <a:prstGeom prst="rect">
            <a:avLst/>
          </a:prstGeom>
          <a:noFill/>
        </p:spPr>
      </p:pic>
      <p:pic>
        <p:nvPicPr>
          <p:cNvPr id="237574" name="Picture 6" descr="https://www.digitalocean.com/assets/images/logos-badges/png/DO_Logo_Vertical_Blue-75e0d68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4617132"/>
            <a:ext cx="1404156" cy="889416"/>
          </a:xfrm>
          <a:prstGeom prst="rect">
            <a:avLst/>
          </a:prstGeom>
          <a:noFill/>
        </p:spPr>
      </p:pic>
      <p:pic>
        <p:nvPicPr>
          <p:cNvPr id="237576" name="Picture 8" descr="http://www.jpkeisala.com/wp-content/uploads/2010/11/vmware_fusi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3844" y="4397123"/>
            <a:ext cx="1373880" cy="1109425"/>
          </a:xfrm>
          <a:prstGeom prst="rect">
            <a:avLst/>
          </a:prstGeom>
          <a:noFill/>
        </p:spPr>
      </p:pic>
      <p:pic>
        <p:nvPicPr>
          <p:cNvPr id="237578" name="Picture 10" descr="http://libcloud.readthedocs.org/en/latest/_images/vmware_vsphe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07358" y="5049180"/>
            <a:ext cx="1433786" cy="847740"/>
          </a:xfrm>
          <a:prstGeom prst="rect">
            <a:avLst/>
          </a:prstGeom>
          <a:noFill/>
        </p:spPr>
      </p:pic>
      <p:pic>
        <p:nvPicPr>
          <p:cNvPr id="237582" name="Picture 14" descr="http://t1.gstatic.com/images?q=tbn:ANd9GcRV9iaE9SqoIPMjip78MNSRBqDsT2hEt53Pklwo8OYOWONCrsKvFWQ2HBQ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41144" y="4278764"/>
            <a:ext cx="2408307" cy="770416"/>
          </a:xfrm>
          <a:prstGeom prst="rect">
            <a:avLst/>
          </a:prstGeom>
          <a:noFill/>
        </p:spPr>
      </p:pic>
      <p:pic>
        <p:nvPicPr>
          <p:cNvPr id="237584" name="Picture 16" descr="http://aiscaler.com/wp-content/uploads/2014/07/microsoft-azure-logo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8504" y="3376026"/>
            <a:ext cx="2447763" cy="691628"/>
          </a:xfrm>
          <a:prstGeom prst="rect">
            <a:avLst/>
          </a:prstGeom>
          <a:noFill/>
        </p:spPr>
      </p:pic>
      <p:sp>
        <p:nvSpPr>
          <p:cNvPr id="16" name="ZoneTexte 15"/>
          <p:cNvSpPr txBox="1"/>
          <p:nvPr/>
        </p:nvSpPr>
        <p:spPr>
          <a:xfrm flipH="1">
            <a:off x="990440" y="2668270"/>
            <a:ext cx="743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Créer une instance linux légère optimisée pour Docker et sécurisée</a:t>
            </a:r>
            <a:endParaRPr lang="fr-FR" dirty="0"/>
          </a:p>
        </p:txBody>
      </p:sp>
      <p:pic>
        <p:nvPicPr>
          <p:cNvPr id="237586" name="Picture 18" descr="https://serverdensity-wpengine.netdna-ssl.com/wp-content/uploads/2014/04/google_compute_engine_log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02386" y="5396857"/>
            <a:ext cx="928585" cy="6964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051720" y="1124744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1124744"/>
            <a:ext cx="609131" cy="504056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L'écosystème : </a:t>
            </a:r>
            <a:r>
              <a:rPr lang="fr-FR" dirty="0" err="1" smtClean="0"/>
              <a:t>Swarm</a:t>
            </a:r>
            <a:endParaRPr lang="fr-FR" dirty="0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132856"/>
            <a:ext cx="3240360" cy="155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ZoneTexte 14"/>
          <p:cNvSpPr txBox="1"/>
          <p:nvPr/>
        </p:nvSpPr>
        <p:spPr>
          <a:xfrm flipH="1">
            <a:off x="846576" y="3861048"/>
            <a:ext cx="7433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Manager un cluster de machine à partir d'un seul client.</a:t>
            </a:r>
          </a:p>
          <a:p>
            <a:pPr algn="ctr"/>
            <a:endParaRPr lang="fr-FR" sz="1600" dirty="0" smtClean="0"/>
          </a:p>
          <a:p>
            <a:pPr algn="ctr"/>
            <a:endParaRPr lang="fr-FR" sz="1600" dirty="0" smtClean="0"/>
          </a:p>
          <a:p>
            <a:pPr algn="ctr"/>
            <a:r>
              <a:rPr lang="fr-FR" sz="1600" dirty="0" smtClean="0"/>
              <a:t>L'utilisation de </a:t>
            </a:r>
            <a:r>
              <a:rPr lang="fr-FR" sz="1600" dirty="0" err="1" smtClean="0"/>
              <a:t>Swarm</a:t>
            </a:r>
            <a:r>
              <a:rPr lang="fr-FR" sz="1600" dirty="0" smtClean="0"/>
              <a:t> prend tout son sens avec l'utilisation conjointe </a:t>
            </a:r>
          </a:p>
          <a:p>
            <a:pPr algn="ctr"/>
            <a:r>
              <a:rPr lang="fr-FR" sz="1600" dirty="0" smtClean="0"/>
              <a:t>de "docker compose" et de "docker machine"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AutoShape 6" descr="http://upload.wikimedia.org/wikipedia/commons/c/ca/One-ton_weight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064" name="AutoShape 8" descr="http://upload.wikimedia.org/wikipedia/commons/c/ca/One-ton_weight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51520" y="260648"/>
            <a:ext cx="8352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Installation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sur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vos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postes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4274" name="Picture 2" descr="http://btechnologies.com/wp-content/uploads/2014/09/windows_fla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221088"/>
            <a:ext cx="1709703" cy="1512168"/>
          </a:xfrm>
          <a:prstGeom prst="rect">
            <a:avLst/>
          </a:prstGeom>
          <a:noFill/>
        </p:spPr>
      </p:pic>
      <p:pic>
        <p:nvPicPr>
          <p:cNvPr id="54276" name="Picture 4" descr="http://static.commentcamarche.net/www.commentcamarche.net/faq/images/2935-macos-logo-s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4221088"/>
            <a:ext cx="1584176" cy="1508136"/>
          </a:xfrm>
          <a:prstGeom prst="rect">
            <a:avLst/>
          </a:prstGeom>
          <a:noFill/>
        </p:spPr>
      </p:pic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755576" y="2420888"/>
            <a:ext cx="763284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Pour Linux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: 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    =&gt; Docker 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Engine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, Docker Compose, Docker Machine, Docker 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Swarm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(Suivre : 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  <a:hlinkClick r:id="rId5"/>
              </a:rPr>
              <a:t>https://docs.docker.com/linux/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    =&gt; </a:t>
            </a:r>
            <a:r>
              <a:rPr kumimoji="0" lang="fr-FR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Virtualbox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(</a:t>
            </a:r>
            <a:r>
              <a:rPr kumimoji="0" lang="fr-FR" sz="2000" b="0" i="0" u="sng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  <a:hlinkClick r:id="rId6" tooltip="Ctrl+Cliquer ou appuyer pour suivre le lien"/>
              </a:rPr>
              <a:t>https://www.virtualbox.org/</a:t>
            </a:r>
            <a:r>
              <a:rPr kumimoji="0" lang="fr-FR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  <a:endParaRPr kumimoji="0" lang="fr-FR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95536" y="5445224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-  </a:t>
            </a:r>
            <a:r>
              <a:rPr kumimoji="0" lang="fr-FR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Pour Windows et </a:t>
            </a:r>
            <a:r>
              <a:rPr kumimoji="0" lang="fr-FR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MacOS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: </a:t>
            </a:r>
            <a:endParaRPr kumimoji="0" lang="fr-FR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    =&gt; Docker </a:t>
            </a:r>
            <a:r>
              <a:rPr kumimoji="0" lang="fr-FR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Toolbox</a:t>
            </a:r>
            <a:r>
              <a:rPr kumimoji="0" lang="fr-FR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( </a:t>
            </a:r>
            <a:r>
              <a:rPr kumimoji="0" lang="fr-FR" sz="2400" b="0" i="1" u="sng" strike="noStrike" cap="none" normalizeH="0" baseline="0" dirty="0" smtClean="0">
                <a:ln>
                  <a:noFill/>
                </a:ln>
                <a:solidFill>
                  <a:srgbClr val="80008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  <a:hlinkClick r:id="rId7"/>
              </a:rPr>
              <a:t>https://www.docker.com/docker-toolbox</a:t>
            </a:r>
            <a:r>
              <a:rPr kumimoji="0" lang="fr-FR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  <a:endParaRPr kumimoji="0" 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2" descr="http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44208" y="692696"/>
            <a:ext cx="1728192" cy="2004703"/>
          </a:xfrm>
          <a:prstGeom prst="rect">
            <a:avLst/>
          </a:prstGeom>
          <a:noFill/>
        </p:spPr>
      </p:pic>
      <p:pic>
        <p:nvPicPr>
          <p:cNvPr id="12" name="Picture 6" descr="Afficher l'image d'origin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908720"/>
            <a:ext cx="1403648" cy="1403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 descr="Afficher l'image d'orig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6980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6982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1872208" cy="1872208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39212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Créer une machine "</a:t>
            </a:r>
            <a:r>
              <a:rPr lang="fr-FR" dirty="0" err="1" smtClean="0"/>
              <a:t>dev</a:t>
            </a:r>
            <a:r>
              <a:rPr lang="fr-FR" dirty="0" smtClean="0"/>
              <a:t>" (</a:t>
            </a:r>
            <a:r>
              <a:rPr lang="fr-FR" dirty="0" err="1" smtClean="0"/>
              <a:t>virtualbox</a:t>
            </a:r>
            <a:r>
              <a:rPr lang="fr-FR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Connecter le client docker </a:t>
            </a:r>
            <a:r>
              <a:rPr lang="fr-FR" dirty="0" err="1" smtClean="0"/>
              <a:t>engine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Vérifier la version du server docker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Créer et lancer un serveur Jenkins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Connectez-vous sur l'interface de Jenkins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907704" y="692696"/>
            <a:ext cx="6840760" cy="1143000"/>
          </a:xfrm>
        </p:spPr>
        <p:txBody>
          <a:bodyPr/>
          <a:lstStyle/>
          <a:p>
            <a:r>
              <a:rPr lang="fr-FR" dirty="0" smtClean="0"/>
              <a:t>Un premier cas pratique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195736" y="5733256"/>
            <a:ext cx="3878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https://docs.docker.com/</a:t>
            </a:r>
            <a:endParaRPr lang="fr-FR" sz="28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 descr="Afficher l'image d'orig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6980" name="AutoShape 4" descr="Afficher l'image d'orig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6982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1872208" cy="1872208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39552" y="2204864"/>
            <a:ext cx="8229600" cy="392129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Vérifiez que Jenkins fonctionne toujours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Connectez-vous en </a:t>
            </a:r>
            <a:r>
              <a:rPr lang="fr-FR" dirty="0" err="1" smtClean="0"/>
              <a:t>ssh</a:t>
            </a:r>
            <a:r>
              <a:rPr lang="fr-FR" dirty="0" smtClean="0"/>
              <a:t> sur la machine </a:t>
            </a:r>
            <a:r>
              <a:rPr lang="fr-FR" dirty="0" err="1" smtClean="0"/>
              <a:t>dev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Exécuter :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java –version : Résultat ??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Exécuter : </a:t>
            </a:r>
            <a:r>
              <a:rPr lang="fr-FR" i="1" dirty="0" err="1" smtClean="0">
                <a:solidFill>
                  <a:schemeClr val="accent1">
                    <a:lumMod val="75000"/>
                  </a:schemeClr>
                </a:solidFill>
              </a:rPr>
              <a:t>ps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 –aux : Un </a:t>
            </a:r>
            <a:r>
              <a:rPr lang="fr-FR" i="1" dirty="0" err="1" smtClean="0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 Java ??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Alors ???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Créer un job sur </a:t>
            </a:r>
            <a:r>
              <a:rPr lang="fr-FR" dirty="0" err="1" smtClean="0"/>
              <a:t>jenkins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Supprimer le conteneur et relancer le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Votre job est-il toujours présent ?</a:t>
            </a:r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1907704" y="764704"/>
            <a:ext cx="684076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Comprendre la notion de conteneur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2411760" y="6093296"/>
            <a:ext cx="3878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https://docs.docker.com/</a:t>
            </a:r>
            <a:endParaRPr lang="fr-FR" sz="28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: Le workflow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196752"/>
            <a:ext cx="6336704" cy="5104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2238" y="944724"/>
            <a:ext cx="38195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Connecteur droit 11"/>
          <p:cNvCxnSpPr/>
          <p:nvPr/>
        </p:nvCxnSpPr>
        <p:spPr>
          <a:xfrm>
            <a:off x="1510110" y="944724"/>
            <a:ext cx="1152128" cy="216024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1878" y="1750901"/>
            <a:ext cx="7239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Connecteur droit 12"/>
          <p:cNvCxnSpPr>
            <a:endCxn id="225283" idx="2"/>
          </p:cNvCxnSpPr>
          <p:nvPr/>
        </p:nvCxnSpPr>
        <p:spPr>
          <a:xfrm flipV="1">
            <a:off x="3095836" y="2312876"/>
            <a:ext cx="1625542" cy="864096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cxnSp>
        <p:nvCxnSpPr>
          <p:cNvPr id="13" name="Connecteur droit 12"/>
          <p:cNvCxnSpPr>
            <a:endCxn id="225284" idx="2"/>
          </p:cNvCxnSpPr>
          <p:nvPr/>
        </p:nvCxnSpPr>
        <p:spPr>
          <a:xfrm flipV="1">
            <a:off x="3275856" y="3176972"/>
            <a:ext cx="1296145" cy="669404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5388" y="2643572"/>
            <a:ext cx="67532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ttp://blog.cobia.net/cobiacomm/files/2013/03/cobiacomm-word-distribution-2013-03-14-alt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5112568" cy="3124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332" name="Picture 4" descr="http://blogs.bmc.com/wp-content/uploads/2014/10/agile-development-word-cloud-iStock_000026352516Large-1024x8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77072"/>
            <a:ext cx="3312368" cy="2587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9334" name="Picture 6" descr="http://www.devoxx.fr/wp-content/uploads/2014/02/dv2014_tit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7032" y="3538319"/>
            <a:ext cx="2880320" cy="3162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cxnSp>
        <p:nvCxnSpPr>
          <p:cNvPr id="13" name="Connecteur droit 12"/>
          <p:cNvCxnSpPr>
            <a:endCxn id="226306" idx="2"/>
          </p:cNvCxnSpPr>
          <p:nvPr/>
        </p:nvCxnSpPr>
        <p:spPr>
          <a:xfrm flipV="1">
            <a:off x="2735796" y="3573016"/>
            <a:ext cx="1950753" cy="1224136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2887216"/>
            <a:ext cx="85820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cxnSp>
        <p:nvCxnSpPr>
          <p:cNvPr id="13" name="Connecteur droit 12"/>
          <p:cNvCxnSpPr>
            <a:endCxn id="227330" idx="1"/>
          </p:cNvCxnSpPr>
          <p:nvPr/>
        </p:nvCxnSpPr>
        <p:spPr>
          <a:xfrm flipV="1">
            <a:off x="1835696" y="5297110"/>
            <a:ext cx="1764196" cy="189290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9892" y="5006597"/>
            <a:ext cx="21145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02" y="734186"/>
            <a:ext cx="8029225" cy="562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5536" y="544186"/>
            <a:ext cx="8568952" cy="5816464"/>
          </a:xfrm>
          <a:prstGeom prst="rect">
            <a:avLst/>
          </a:prstGeom>
          <a:solidFill>
            <a:srgbClr val="59595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868144" y="4083267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d'une installation complète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1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9870" y="3573016"/>
            <a:ext cx="588454" cy="588454"/>
          </a:xfrm>
          <a:prstGeom prst="rect">
            <a:avLst/>
          </a:prstGeom>
          <a:noFill/>
        </p:spPr>
      </p:pic>
      <p:cxnSp>
        <p:nvCxnSpPr>
          <p:cNvPr id="13" name="Connecteur droit 12"/>
          <p:cNvCxnSpPr>
            <a:endCxn id="228354" idx="2"/>
          </p:cNvCxnSpPr>
          <p:nvPr/>
        </p:nvCxnSpPr>
        <p:spPr>
          <a:xfrm flipV="1">
            <a:off x="2699792" y="5517232"/>
            <a:ext cx="4200078" cy="576064"/>
          </a:xfrm>
          <a:prstGeom prst="line">
            <a:avLst/>
          </a:prstGeom>
          <a:ln w="38100">
            <a:solidFill>
              <a:srgbClr val="FFFF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9195" y="5021932"/>
            <a:ext cx="108013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56" y="2636593"/>
            <a:ext cx="6505182" cy="295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2159732" y="1569182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Dockerfile</a:t>
            </a:r>
            <a:endParaRPr lang="fr-FR" b="1" dirty="0" smtClean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25000"/>
                  </a:schemeClr>
                </a:solidFill>
                <a:latin typeface="Trebuchet MS" pitchFamily="34" charset="0"/>
              </a:rPr>
              <a:t>Cas d'un héritage avec une image officielle</a:t>
            </a:r>
            <a:endParaRPr lang="fr-FR" dirty="0">
              <a:solidFill>
                <a:schemeClr val="accent3">
                  <a:lumMod val="25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6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5956" y="980728"/>
            <a:ext cx="588454" cy="588454"/>
          </a:xfrm>
          <a:prstGeom prst="rect">
            <a:avLst/>
          </a:prstGeom>
          <a:noFill/>
        </p:spPr>
      </p:pic>
      <p:grpSp>
        <p:nvGrpSpPr>
          <p:cNvPr id="2" name="Groupe 12"/>
          <p:cNvGrpSpPr/>
          <p:nvPr/>
        </p:nvGrpSpPr>
        <p:grpSpPr>
          <a:xfrm>
            <a:off x="6624228" y="3177691"/>
            <a:ext cx="2346424" cy="1367433"/>
            <a:chOff x="2807804" y="4230402"/>
            <a:chExt cx="3767251" cy="1610866"/>
          </a:xfrm>
        </p:grpSpPr>
        <p:grpSp>
          <p:nvGrpSpPr>
            <p:cNvPr id="7" name="Groupe 16"/>
            <p:cNvGrpSpPr/>
            <p:nvPr/>
          </p:nvGrpSpPr>
          <p:grpSpPr>
            <a:xfrm>
              <a:off x="2807804" y="4230402"/>
              <a:ext cx="3767251" cy="1466850"/>
              <a:chOff x="2874979" y="3798354"/>
              <a:chExt cx="3767251" cy="1466850"/>
            </a:xfrm>
          </p:grpSpPr>
          <p:sp>
            <p:nvSpPr>
              <p:cNvPr id="17" name="Bulle ronde 16"/>
              <p:cNvSpPr/>
              <p:nvPr/>
            </p:nvSpPr>
            <p:spPr>
              <a:xfrm>
                <a:off x="2874979" y="4077072"/>
                <a:ext cx="810090" cy="720080"/>
              </a:xfrm>
              <a:prstGeom prst="wedgeEllipseCallout">
                <a:avLst>
                  <a:gd name="adj1" fmla="val 77721"/>
                  <a:gd name="adj2" fmla="val -5109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95936" y="3798354"/>
                <a:ext cx="1552575" cy="1466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010659" y="4185084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Bulle ronde 19"/>
              <p:cNvSpPr/>
              <p:nvPr/>
            </p:nvSpPr>
            <p:spPr>
              <a:xfrm>
                <a:off x="5832140" y="3798354"/>
                <a:ext cx="810090" cy="720080"/>
              </a:xfrm>
              <a:prstGeom prst="wedgeEllipseCallout">
                <a:avLst>
                  <a:gd name="adj1" fmla="val -104054"/>
                  <a:gd name="adj2" fmla="val -1151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67820" y="3906366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3815916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DEV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004048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OPS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1520" y="3284984"/>
            <a:ext cx="3384376" cy="2101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Serveur MOE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59832" y="1844824"/>
            <a:ext cx="2592288" cy="12241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Image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3" name="Image 42" descr="1401803462_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9854" y="2132856"/>
            <a:ext cx="576064" cy="57606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3059832" y="263691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Plus 44"/>
          <p:cNvSpPr/>
          <p:nvPr/>
        </p:nvSpPr>
        <p:spPr>
          <a:xfrm>
            <a:off x="3959934" y="2276872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436" y="2240868"/>
            <a:ext cx="540600" cy="360040"/>
          </a:xfrm>
          <a:prstGeom prst="rect">
            <a:avLst/>
          </a:prstGeom>
          <a:noFill/>
        </p:spPr>
      </p:pic>
      <p:pic>
        <p:nvPicPr>
          <p:cNvPr id="47" name="Picture 6" descr="http://www.angelxp.be/png/2010/Java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2020" y="2060848"/>
            <a:ext cx="648072" cy="648072"/>
          </a:xfrm>
          <a:prstGeom prst="rect">
            <a:avLst/>
          </a:prstGeom>
          <a:noFill/>
        </p:spPr>
      </p:pic>
      <p:sp>
        <p:nvSpPr>
          <p:cNvPr id="48" name="ZoneTexte 47"/>
          <p:cNvSpPr txBox="1"/>
          <p:nvPr/>
        </p:nvSpPr>
        <p:spPr>
          <a:xfrm>
            <a:off x="4031940" y="2924944"/>
            <a:ext cx="6480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8080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4175956" y="1304764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572000" y="72463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Dockerfile</a:t>
            </a:r>
            <a:endParaRPr lang="fr-FR" sz="2000" b="1" dirty="0"/>
          </a:p>
        </p:txBody>
      </p:sp>
      <p:sp>
        <p:nvSpPr>
          <p:cNvPr id="56" name="ZoneTexte 55"/>
          <p:cNvSpPr txBox="1"/>
          <p:nvPr/>
        </p:nvSpPr>
        <p:spPr>
          <a:xfrm>
            <a:off x="2951820" y="1285019"/>
            <a:ext cx="226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j-lt"/>
              </a:rPr>
              <a:t>docker </a:t>
            </a:r>
            <a:r>
              <a:rPr lang="fr-FR" sz="1400" dirty="0" err="1" smtClean="0">
                <a:latin typeface="+mj-lt"/>
              </a:rPr>
              <a:t>build</a:t>
            </a:r>
            <a:r>
              <a:rPr lang="fr-FR" sz="1400" dirty="0" smtClean="0">
                <a:latin typeface="+mj-lt"/>
              </a:rPr>
              <a:t> …</a:t>
            </a:r>
            <a:endParaRPr lang="fr-FR" sz="1400" dirty="0">
              <a:latin typeface="+mj-lt"/>
            </a:endParaRPr>
          </a:p>
        </p:txBody>
      </p:sp>
      <p:pic>
        <p:nvPicPr>
          <p:cNvPr id="57" name="Picture 2" descr="http://png-4.findicons.com/files/icons/1636/file_icons_vs_3/256/tx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644302"/>
            <a:ext cx="588454" cy="588454"/>
          </a:xfrm>
          <a:prstGeom prst="rect">
            <a:avLst/>
          </a:prstGeom>
          <a:noFill/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2731" y="1840204"/>
            <a:ext cx="509389" cy="36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ZoneTexte 58"/>
          <p:cNvSpPr txBox="1"/>
          <p:nvPr/>
        </p:nvSpPr>
        <p:spPr>
          <a:xfrm>
            <a:off x="1324307" y="2154342"/>
            <a:ext cx="1657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+mj-lt"/>
              </a:rPr>
              <a:t>docker </a:t>
            </a:r>
            <a:r>
              <a:rPr lang="fr-FR" sz="1400" dirty="0" err="1" smtClean="0">
                <a:latin typeface="+mj-lt"/>
              </a:rPr>
              <a:t>run</a:t>
            </a:r>
            <a:r>
              <a:rPr lang="fr-FR" sz="1400" dirty="0" smtClean="0">
                <a:latin typeface="+mj-lt"/>
              </a:rPr>
              <a:t> …</a:t>
            </a:r>
            <a:endParaRPr lang="fr-FR" sz="1400" dirty="0">
              <a:latin typeface="+mj-lt"/>
            </a:endParaRPr>
          </a:p>
        </p:txBody>
      </p:sp>
      <p:pic>
        <p:nvPicPr>
          <p:cNvPr id="60" name="Picture 4" descr="http://www.fancyicons.com/download/?id=1112&amp;t=png&amp;s=2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3789040"/>
            <a:ext cx="928973" cy="928973"/>
          </a:xfrm>
          <a:prstGeom prst="rect">
            <a:avLst/>
          </a:prstGeom>
          <a:noFill/>
        </p:spPr>
      </p:pic>
      <p:sp>
        <p:nvSpPr>
          <p:cNvPr id="70" name="Rectangle 69"/>
          <p:cNvSpPr/>
          <p:nvPr/>
        </p:nvSpPr>
        <p:spPr>
          <a:xfrm>
            <a:off x="928973" y="3629684"/>
            <a:ext cx="2592288" cy="1224135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Conteneur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1" name="Image 70" descr="1401803462_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995" y="3917716"/>
            <a:ext cx="576064" cy="576064"/>
          </a:xfrm>
          <a:prstGeom prst="rect">
            <a:avLst/>
          </a:prstGeom>
        </p:spPr>
      </p:pic>
      <p:sp>
        <p:nvSpPr>
          <p:cNvPr id="72" name="ZoneTexte 71"/>
          <p:cNvSpPr txBox="1"/>
          <p:nvPr/>
        </p:nvSpPr>
        <p:spPr>
          <a:xfrm>
            <a:off x="928973" y="442177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Plus 72"/>
          <p:cNvSpPr/>
          <p:nvPr/>
        </p:nvSpPr>
        <p:spPr>
          <a:xfrm>
            <a:off x="1829075" y="4061732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4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4577" y="4025728"/>
            <a:ext cx="540600" cy="360040"/>
          </a:xfrm>
          <a:prstGeom prst="rect">
            <a:avLst/>
          </a:prstGeom>
          <a:noFill/>
        </p:spPr>
      </p:pic>
      <p:pic>
        <p:nvPicPr>
          <p:cNvPr id="75" name="Picture 6" descr="http://www.angelxp.be/png/2010/Java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1161" y="3845708"/>
            <a:ext cx="648072" cy="648072"/>
          </a:xfrm>
          <a:prstGeom prst="rect">
            <a:avLst/>
          </a:prstGeom>
          <a:noFill/>
        </p:spPr>
      </p:pic>
      <p:sp>
        <p:nvSpPr>
          <p:cNvPr id="76" name="ZoneTexte 75"/>
          <p:cNvSpPr txBox="1"/>
          <p:nvPr/>
        </p:nvSpPr>
        <p:spPr>
          <a:xfrm>
            <a:off x="1901081" y="4709804"/>
            <a:ext cx="6480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8080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1900541" y="5217635"/>
            <a:ext cx="6480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9081</a:t>
            </a:r>
            <a:endParaRPr lang="fr-FR" sz="1600" b="1" dirty="0">
              <a:solidFill>
                <a:schemeClr val="bg1"/>
              </a:solidFill>
            </a:endParaRPr>
          </a:p>
        </p:txBody>
      </p:sp>
      <p:cxnSp>
        <p:nvCxnSpPr>
          <p:cNvPr id="80" name="Connecteur droit 79"/>
          <p:cNvCxnSpPr>
            <a:stCxn id="76" idx="2"/>
            <a:endCxn id="78" idx="0"/>
          </p:cNvCxnSpPr>
          <p:nvPr/>
        </p:nvCxnSpPr>
        <p:spPr>
          <a:xfrm flipH="1">
            <a:off x="2224577" y="5048358"/>
            <a:ext cx="540" cy="1692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Forme 81"/>
          <p:cNvCxnSpPr>
            <a:stCxn id="41" idx="1"/>
            <a:endCxn id="8" idx="0"/>
          </p:cNvCxnSpPr>
          <p:nvPr/>
        </p:nvCxnSpPr>
        <p:spPr>
          <a:xfrm rot="10800000" flipV="1">
            <a:off x="1943708" y="2456892"/>
            <a:ext cx="1116124" cy="82809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220070" y="3284984"/>
            <a:ext cx="3384376" cy="21019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Serveur MOA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4" name="Picture 4" descr="http://www.fancyicons.com/download/?id=1112&amp;t=png&amp;s=25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68550" y="3789040"/>
            <a:ext cx="928973" cy="928973"/>
          </a:xfrm>
          <a:prstGeom prst="rect">
            <a:avLst/>
          </a:prstGeom>
          <a:noFill/>
        </p:spPr>
      </p:pic>
      <p:sp>
        <p:nvSpPr>
          <p:cNvPr id="85" name="Rectangle 84"/>
          <p:cNvSpPr/>
          <p:nvPr/>
        </p:nvSpPr>
        <p:spPr>
          <a:xfrm>
            <a:off x="5897523" y="3629684"/>
            <a:ext cx="2592288" cy="1224135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Conteneur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6" name="Image 85" descr="1401803462_box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7545" y="3917716"/>
            <a:ext cx="576064" cy="576064"/>
          </a:xfrm>
          <a:prstGeom prst="rect">
            <a:avLst/>
          </a:prstGeom>
        </p:spPr>
      </p:pic>
      <p:sp>
        <p:nvSpPr>
          <p:cNvPr id="87" name="ZoneTexte 86"/>
          <p:cNvSpPr txBox="1"/>
          <p:nvPr/>
        </p:nvSpPr>
        <p:spPr>
          <a:xfrm>
            <a:off x="5897523" y="4421772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Plus 87"/>
          <p:cNvSpPr/>
          <p:nvPr/>
        </p:nvSpPr>
        <p:spPr>
          <a:xfrm>
            <a:off x="6797625" y="4061732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9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93127" y="4025728"/>
            <a:ext cx="540600" cy="360040"/>
          </a:xfrm>
          <a:prstGeom prst="rect">
            <a:avLst/>
          </a:prstGeom>
          <a:noFill/>
        </p:spPr>
      </p:pic>
      <p:pic>
        <p:nvPicPr>
          <p:cNvPr id="90" name="Picture 6" descr="http://www.angelxp.be/png/2010/Java0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89711" y="3845708"/>
            <a:ext cx="648072" cy="648072"/>
          </a:xfrm>
          <a:prstGeom prst="rect">
            <a:avLst/>
          </a:prstGeom>
          <a:noFill/>
        </p:spPr>
      </p:pic>
      <p:sp>
        <p:nvSpPr>
          <p:cNvPr id="91" name="ZoneTexte 90"/>
          <p:cNvSpPr txBox="1"/>
          <p:nvPr/>
        </p:nvSpPr>
        <p:spPr>
          <a:xfrm>
            <a:off x="6869631" y="4709804"/>
            <a:ext cx="6480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8080</a:t>
            </a:r>
            <a:endParaRPr lang="fr-FR" sz="1600" b="1" dirty="0">
              <a:solidFill>
                <a:schemeClr val="bg1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869091" y="5217635"/>
            <a:ext cx="648072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</a:rPr>
              <a:t>8089</a:t>
            </a:r>
            <a:endParaRPr lang="fr-FR" sz="1600" b="1" dirty="0">
              <a:solidFill>
                <a:schemeClr val="bg1"/>
              </a:solidFill>
            </a:endParaRPr>
          </a:p>
        </p:txBody>
      </p:sp>
      <p:cxnSp>
        <p:nvCxnSpPr>
          <p:cNvPr id="93" name="Connecteur droit 92"/>
          <p:cNvCxnSpPr>
            <a:stCxn id="91" idx="2"/>
            <a:endCxn id="92" idx="0"/>
          </p:cNvCxnSpPr>
          <p:nvPr/>
        </p:nvCxnSpPr>
        <p:spPr>
          <a:xfrm flipH="1">
            <a:off x="7193127" y="5048358"/>
            <a:ext cx="540" cy="1692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Forme 93"/>
          <p:cNvCxnSpPr>
            <a:stCxn id="41" idx="3"/>
            <a:endCxn id="83" idx="0"/>
          </p:cNvCxnSpPr>
          <p:nvPr/>
        </p:nvCxnSpPr>
        <p:spPr>
          <a:xfrm>
            <a:off x="5652120" y="2456892"/>
            <a:ext cx="1260138" cy="82809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38594" name="Picture 2" descr="http://www.fancyicons.com/download/?id=1107&amp;t=png&amp;s=25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43707" y="6075294"/>
            <a:ext cx="540060" cy="540060"/>
          </a:xfrm>
          <a:prstGeom prst="rect">
            <a:avLst/>
          </a:prstGeom>
          <a:noFill/>
        </p:spPr>
      </p:pic>
      <p:sp>
        <p:nvSpPr>
          <p:cNvPr id="98" name="Titre 2"/>
          <p:cNvSpPr>
            <a:spLocks noGrp="1"/>
          </p:cNvSpPr>
          <p:nvPr>
            <p:ph type="title"/>
          </p:nvPr>
        </p:nvSpPr>
        <p:spPr>
          <a:xfrm>
            <a:off x="1835696" y="120604"/>
            <a:ext cx="6505182" cy="4235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cxnSp>
        <p:nvCxnSpPr>
          <p:cNvPr id="100" name="Connecteur droit avec flèche 99"/>
          <p:cNvCxnSpPr>
            <a:stCxn id="238594" idx="0"/>
            <a:endCxn id="78" idx="2"/>
          </p:cNvCxnSpPr>
          <p:nvPr/>
        </p:nvCxnSpPr>
        <p:spPr>
          <a:xfrm flipV="1">
            <a:off x="2213737" y="5556189"/>
            <a:ext cx="10840" cy="51910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1" name="Picture 2" descr="http://www.fancyicons.com/download/?id=1107&amp;t=png&amp;s=25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12258" y="6075294"/>
            <a:ext cx="540060" cy="540060"/>
          </a:xfrm>
          <a:prstGeom prst="rect">
            <a:avLst/>
          </a:prstGeom>
          <a:noFill/>
        </p:spPr>
      </p:pic>
      <p:cxnSp>
        <p:nvCxnSpPr>
          <p:cNvPr id="102" name="Connecteur droit avec flèche 101"/>
          <p:cNvCxnSpPr>
            <a:stCxn id="101" idx="0"/>
          </p:cNvCxnSpPr>
          <p:nvPr/>
        </p:nvCxnSpPr>
        <p:spPr>
          <a:xfrm flipV="1">
            <a:off x="7182288" y="5556189"/>
            <a:ext cx="10840" cy="51910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en détails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251520" y="2348880"/>
            <a:ext cx="8676965" cy="27003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fr-FR" dirty="0" smtClean="0">
                <a:latin typeface="Verdana" pitchFamily="34" charset="0"/>
              </a:rPr>
              <a:t>Un contexte d'exécution partagé et paramétrable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Mapper les ports …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Mapper les volumes … (exemple les logs)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Variable d'environnement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sz="2800" dirty="0" smtClean="0"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800" noProof="0" dirty="0" smtClean="0"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2800" noProof="0" dirty="0" smtClean="0">
              <a:latin typeface="Verdana" pitchFamily="34" charset="0"/>
            </a:endParaRPr>
          </a:p>
        </p:txBody>
      </p:sp>
      <p:grpSp>
        <p:nvGrpSpPr>
          <p:cNvPr id="4" name="Groupe 12"/>
          <p:cNvGrpSpPr/>
          <p:nvPr/>
        </p:nvGrpSpPr>
        <p:grpSpPr>
          <a:xfrm>
            <a:off x="4585169" y="728700"/>
            <a:ext cx="3767251" cy="1610866"/>
            <a:chOff x="2807804" y="4230402"/>
            <a:chExt cx="3767251" cy="1610866"/>
          </a:xfrm>
        </p:grpSpPr>
        <p:grpSp>
          <p:nvGrpSpPr>
            <p:cNvPr id="5" name="Groupe 16"/>
            <p:cNvGrpSpPr/>
            <p:nvPr/>
          </p:nvGrpSpPr>
          <p:grpSpPr>
            <a:xfrm>
              <a:off x="2807804" y="4230402"/>
              <a:ext cx="3767251" cy="1466850"/>
              <a:chOff x="2874979" y="3798354"/>
              <a:chExt cx="3767251" cy="1466850"/>
            </a:xfrm>
          </p:grpSpPr>
          <p:sp>
            <p:nvSpPr>
              <p:cNvPr id="17" name="Bulle ronde 16"/>
              <p:cNvSpPr/>
              <p:nvPr/>
            </p:nvSpPr>
            <p:spPr>
              <a:xfrm>
                <a:off x="2874979" y="4077072"/>
                <a:ext cx="810090" cy="720080"/>
              </a:xfrm>
              <a:prstGeom prst="wedgeEllipseCallout">
                <a:avLst>
                  <a:gd name="adj1" fmla="val 77721"/>
                  <a:gd name="adj2" fmla="val -5109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995936" y="3798354"/>
                <a:ext cx="1552575" cy="1466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10659" y="4185084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Bulle ronde 19"/>
              <p:cNvSpPr/>
              <p:nvPr/>
            </p:nvSpPr>
            <p:spPr>
              <a:xfrm>
                <a:off x="5832140" y="3798354"/>
                <a:ext cx="810090" cy="720080"/>
              </a:xfrm>
              <a:prstGeom prst="wedgeEllipseCallout">
                <a:avLst>
                  <a:gd name="adj1" fmla="val -104054"/>
                  <a:gd name="adj2" fmla="val -11515"/>
                </a:avLst>
              </a:prstGeom>
              <a:ln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967820" y="3906366"/>
                <a:ext cx="553229" cy="396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3815916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DEV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004048" y="5533491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b="1" dirty="0" smtClean="0">
                  <a:latin typeface="Trebuchet MS" pitchFamily="34" charset="0"/>
                  <a:ea typeface="Verdana" pitchFamily="34" charset="0"/>
                  <a:cs typeface="Verdana" pitchFamily="34" charset="0"/>
                </a:rPr>
                <a:t>OPS</a:t>
              </a:r>
              <a:endParaRPr lang="fr-FR" sz="1200" b="1" dirty="0">
                <a:latin typeface="Trebuchet MS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674906" y="1124744"/>
            <a:ext cx="3502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latin typeface="+mj-lt"/>
              </a:rPr>
              <a:t>"S'entendre sur quelque chose"</a:t>
            </a:r>
            <a:endParaRPr lang="fr-FR" sz="2400" i="1" dirty="0">
              <a:latin typeface="+mj-lt"/>
            </a:endParaRPr>
          </a:p>
        </p:txBody>
      </p:sp>
      <p:grpSp>
        <p:nvGrpSpPr>
          <p:cNvPr id="6" name="Groupe 24"/>
          <p:cNvGrpSpPr/>
          <p:nvPr/>
        </p:nvGrpSpPr>
        <p:grpSpPr>
          <a:xfrm>
            <a:off x="1614465" y="3132585"/>
            <a:ext cx="1805407" cy="620451"/>
            <a:chOff x="1614465" y="3517268"/>
            <a:chExt cx="1805407" cy="620451"/>
          </a:xfrm>
        </p:grpSpPr>
        <p:sp>
          <p:nvSpPr>
            <p:cNvPr id="23" name="Rectangle 22"/>
            <p:cNvSpPr/>
            <p:nvPr/>
          </p:nvSpPr>
          <p:spPr>
            <a:xfrm>
              <a:off x="1614465" y="3517268"/>
              <a:ext cx="1805407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8080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614465" y="3825044"/>
              <a:ext cx="1805407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conteneur</a:t>
              </a:r>
              <a:endParaRPr lang="fr-FR" b="1" dirty="0"/>
            </a:p>
          </p:txBody>
        </p:sp>
      </p:grpSp>
      <p:grpSp>
        <p:nvGrpSpPr>
          <p:cNvPr id="7" name="Groupe 25"/>
          <p:cNvGrpSpPr/>
          <p:nvPr/>
        </p:nvGrpSpPr>
        <p:grpSpPr>
          <a:xfrm>
            <a:off x="4926833" y="3130135"/>
            <a:ext cx="1805407" cy="620451"/>
            <a:chOff x="1614465" y="3517268"/>
            <a:chExt cx="1805407" cy="620451"/>
          </a:xfrm>
        </p:grpSpPr>
        <p:sp>
          <p:nvSpPr>
            <p:cNvPr id="27" name="Rectangle 26"/>
            <p:cNvSpPr/>
            <p:nvPr/>
          </p:nvSpPr>
          <p:spPr>
            <a:xfrm>
              <a:off x="1614465" y="3517268"/>
              <a:ext cx="1805407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10451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19672" y="3825044"/>
              <a:ext cx="1800200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host</a:t>
              </a:r>
              <a:endParaRPr lang="fr-FR" b="1" dirty="0"/>
            </a:p>
          </p:txBody>
        </p:sp>
      </p:grpSp>
      <p:grpSp>
        <p:nvGrpSpPr>
          <p:cNvPr id="8" name="Groupe 28"/>
          <p:cNvGrpSpPr/>
          <p:nvPr/>
        </p:nvGrpSpPr>
        <p:grpSpPr>
          <a:xfrm>
            <a:off x="3652169" y="3323662"/>
            <a:ext cx="1008112" cy="252028"/>
            <a:chOff x="3942383" y="1952836"/>
            <a:chExt cx="1584176" cy="360040"/>
          </a:xfrm>
        </p:grpSpPr>
        <p:sp>
          <p:nvSpPr>
            <p:cNvPr id="30" name="Ellipse 29"/>
            <p:cNvSpPr/>
            <p:nvPr/>
          </p:nvSpPr>
          <p:spPr>
            <a:xfrm>
              <a:off x="3942383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30"/>
            <p:cNvSpPr/>
            <p:nvPr/>
          </p:nvSpPr>
          <p:spPr>
            <a:xfrm>
              <a:off x="4278420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/>
            <p:cNvSpPr/>
            <p:nvPr/>
          </p:nvSpPr>
          <p:spPr>
            <a:xfrm>
              <a:off x="4614457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/>
            <p:cNvSpPr/>
            <p:nvPr/>
          </p:nvSpPr>
          <p:spPr>
            <a:xfrm>
              <a:off x="4950495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Chevron 33"/>
            <p:cNvSpPr/>
            <p:nvPr/>
          </p:nvSpPr>
          <p:spPr>
            <a:xfrm>
              <a:off x="5238527" y="1952836"/>
              <a:ext cx="288032" cy="360040"/>
            </a:xfrm>
            <a:prstGeom prst="chevr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e 46"/>
          <p:cNvGrpSpPr/>
          <p:nvPr/>
        </p:nvGrpSpPr>
        <p:grpSpPr>
          <a:xfrm>
            <a:off x="1583668" y="4403558"/>
            <a:ext cx="1805407" cy="620451"/>
            <a:chOff x="1614465" y="3517268"/>
            <a:chExt cx="1805407" cy="620451"/>
          </a:xfrm>
        </p:grpSpPr>
        <p:sp>
          <p:nvSpPr>
            <p:cNvPr id="48" name="Rectangle 47"/>
            <p:cNvSpPr/>
            <p:nvPr/>
          </p:nvSpPr>
          <p:spPr>
            <a:xfrm>
              <a:off x="1614465" y="3517268"/>
              <a:ext cx="1805407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/var/log/</a:t>
              </a:r>
              <a:r>
                <a:rPr lang="fr-FR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myapp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19672" y="3825044"/>
              <a:ext cx="1800200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conteneur</a:t>
              </a:r>
              <a:endParaRPr lang="fr-FR" b="1" dirty="0"/>
            </a:p>
          </p:txBody>
        </p:sp>
      </p:grpSp>
      <p:grpSp>
        <p:nvGrpSpPr>
          <p:cNvPr id="10" name="Groupe 49"/>
          <p:cNvGrpSpPr/>
          <p:nvPr/>
        </p:nvGrpSpPr>
        <p:grpSpPr>
          <a:xfrm>
            <a:off x="4896036" y="4401108"/>
            <a:ext cx="2781974" cy="620451"/>
            <a:chOff x="1614465" y="3517268"/>
            <a:chExt cx="2781974" cy="620451"/>
          </a:xfrm>
        </p:grpSpPr>
        <p:sp>
          <p:nvSpPr>
            <p:cNvPr id="51" name="Rectangle 50"/>
            <p:cNvSpPr/>
            <p:nvPr/>
          </p:nvSpPr>
          <p:spPr>
            <a:xfrm>
              <a:off x="1614465" y="3517268"/>
              <a:ext cx="2781974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/</a:t>
              </a:r>
              <a:r>
                <a:rPr lang="fr-FR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mnt</a:t>
              </a:r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/backup/</a:t>
              </a:r>
              <a:r>
                <a:rPr lang="fr-FR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mappp</a:t>
              </a:r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/log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19671" y="3825044"/>
              <a:ext cx="2776767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host</a:t>
              </a:r>
              <a:endParaRPr lang="fr-FR" b="1" dirty="0"/>
            </a:p>
          </p:txBody>
        </p:sp>
      </p:grpSp>
      <p:grpSp>
        <p:nvGrpSpPr>
          <p:cNvPr id="11" name="Groupe 52"/>
          <p:cNvGrpSpPr/>
          <p:nvPr/>
        </p:nvGrpSpPr>
        <p:grpSpPr>
          <a:xfrm>
            <a:off x="3621372" y="4594635"/>
            <a:ext cx="1008112" cy="252028"/>
            <a:chOff x="3942383" y="1952836"/>
            <a:chExt cx="1584176" cy="360040"/>
          </a:xfrm>
        </p:grpSpPr>
        <p:sp>
          <p:nvSpPr>
            <p:cNvPr id="54" name="Ellipse 53"/>
            <p:cNvSpPr/>
            <p:nvPr/>
          </p:nvSpPr>
          <p:spPr>
            <a:xfrm>
              <a:off x="3942383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/>
            <p:cNvSpPr/>
            <p:nvPr/>
          </p:nvSpPr>
          <p:spPr>
            <a:xfrm>
              <a:off x="4278420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614457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/>
            <p:cNvSpPr/>
            <p:nvPr/>
          </p:nvSpPr>
          <p:spPr>
            <a:xfrm>
              <a:off x="4950495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Chevron 57"/>
            <p:cNvSpPr/>
            <p:nvPr/>
          </p:nvSpPr>
          <p:spPr>
            <a:xfrm>
              <a:off x="5238527" y="1952836"/>
              <a:ext cx="288032" cy="360040"/>
            </a:xfrm>
            <a:prstGeom prst="chevr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e 58"/>
          <p:cNvGrpSpPr/>
          <p:nvPr/>
        </p:nvGrpSpPr>
        <p:grpSpPr>
          <a:xfrm>
            <a:off x="1583667" y="5697252"/>
            <a:ext cx="1805407" cy="620451"/>
            <a:chOff x="1614465" y="3517268"/>
            <a:chExt cx="1805407" cy="620451"/>
          </a:xfrm>
        </p:grpSpPr>
        <p:sp>
          <p:nvSpPr>
            <p:cNvPr id="60" name="Rectangle 59"/>
            <p:cNvSpPr/>
            <p:nvPr/>
          </p:nvSpPr>
          <p:spPr>
            <a:xfrm>
              <a:off x="1614465" y="3517268"/>
              <a:ext cx="1805407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TIMEOUT= 0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619672" y="3825044"/>
              <a:ext cx="1800200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conteneur</a:t>
              </a:r>
              <a:endParaRPr lang="fr-FR" b="1" dirty="0"/>
            </a:p>
          </p:txBody>
        </p:sp>
      </p:grpSp>
      <p:grpSp>
        <p:nvGrpSpPr>
          <p:cNvPr id="13" name="Groupe 61"/>
          <p:cNvGrpSpPr/>
          <p:nvPr/>
        </p:nvGrpSpPr>
        <p:grpSpPr>
          <a:xfrm>
            <a:off x="4896034" y="5692352"/>
            <a:ext cx="2781974" cy="620451"/>
            <a:chOff x="1614465" y="3517268"/>
            <a:chExt cx="2781974" cy="620451"/>
          </a:xfrm>
        </p:grpSpPr>
        <p:sp>
          <p:nvSpPr>
            <p:cNvPr id="63" name="Rectangle 62"/>
            <p:cNvSpPr/>
            <p:nvPr/>
          </p:nvSpPr>
          <p:spPr>
            <a:xfrm>
              <a:off x="1614465" y="3517268"/>
              <a:ext cx="2781974" cy="31709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4">
                      <a:lumMod val="75000"/>
                    </a:schemeClr>
                  </a:solidFill>
                </a:rPr>
                <a:t>TIMEOUT = 500</a:t>
              </a:r>
              <a:endParaRPr lang="fr-FR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619671" y="3825044"/>
              <a:ext cx="2776767" cy="312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Le host</a:t>
              </a:r>
              <a:endParaRPr lang="fr-FR" b="1" dirty="0"/>
            </a:p>
          </p:txBody>
        </p:sp>
      </p:grpSp>
      <p:grpSp>
        <p:nvGrpSpPr>
          <p:cNvPr id="14" name="Groupe 64"/>
          <p:cNvGrpSpPr/>
          <p:nvPr/>
        </p:nvGrpSpPr>
        <p:grpSpPr>
          <a:xfrm>
            <a:off x="3621371" y="5888329"/>
            <a:ext cx="1008112" cy="252028"/>
            <a:chOff x="3942383" y="1952836"/>
            <a:chExt cx="1584176" cy="360040"/>
          </a:xfrm>
        </p:grpSpPr>
        <p:sp>
          <p:nvSpPr>
            <p:cNvPr id="66" name="Ellipse 65"/>
            <p:cNvSpPr/>
            <p:nvPr/>
          </p:nvSpPr>
          <p:spPr>
            <a:xfrm>
              <a:off x="3942383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>
              <a:off x="4278420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67"/>
            <p:cNvSpPr/>
            <p:nvPr/>
          </p:nvSpPr>
          <p:spPr>
            <a:xfrm>
              <a:off x="4614457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/>
            <p:cNvSpPr/>
            <p:nvPr/>
          </p:nvSpPr>
          <p:spPr>
            <a:xfrm>
              <a:off x="4950495" y="2024844"/>
              <a:ext cx="180020" cy="18002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Chevron 69"/>
            <p:cNvSpPr/>
            <p:nvPr/>
          </p:nvSpPr>
          <p:spPr>
            <a:xfrm>
              <a:off x="5238527" y="1952836"/>
              <a:ext cx="288032" cy="360040"/>
            </a:xfrm>
            <a:prstGeom prst="chevr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1619672" y="3501008"/>
            <a:ext cx="331236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3501008"/>
            <a:ext cx="609131" cy="50405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619672" y="357301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pic>
        <p:nvPicPr>
          <p:cNvPr id="4" name="Image 3" descr="homepage-docker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77276" y="2780928"/>
            <a:ext cx="1623116" cy="1343128"/>
          </a:xfrm>
          <a:prstGeom prst="rect">
            <a:avLst/>
          </a:prstGeom>
        </p:spPr>
      </p:pic>
      <p:grpSp>
        <p:nvGrpSpPr>
          <p:cNvPr id="3" name="Groupe 9"/>
          <p:cNvGrpSpPr/>
          <p:nvPr/>
        </p:nvGrpSpPr>
        <p:grpSpPr>
          <a:xfrm>
            <a:off x="179512" y="1146583"/>
            <a:ext cx="5715000" cy="4838701"/>
            <a:chOff x="179512" y="1002567"/>
            <a:chExt cx="5715000" cy="4838701"/>
          </a:xfrm>
        </p:grpSpPr>
        <p:pic>
          <p:nvPicPr>
            <p:cNvPr id="240644" name="Picture 4" descr="http://gutocarvalho.net/octopress/images/posts/devop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9512" y="1002567"/>
              <a:ext cx="5715000" cy="4838701"/>
            </a:xfrm>
            <a:prstGeom prst="rect">
              <a:avLst/>
            </a:prstGeom>
            <a:noFill/>
          </p:spPr>
        </p:pic>
        <p:sp>
          <p:nvSpPr>
            <p:cNvPr id="7" name="ZoneTexte 6"/>
            <p:cNvSpPr txBox="1"/>
            <p:nvPr/>
          </p:nvSpPr>
          <p:spPr>
            <a:xfrm>
              <a:off x="4752020" y="1624758"/>
              <a:ext cx="936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0" dirty="0" smtClean="0">
                  <a:solidFill>
                    <a:srgbClr val="595959"/>
                  </a:solidFill>
                  <a:latin typeface="GungsuhChe" pitchFamily="49" charset="-127"/>
                  <a:ea typeface="GungsuhChe" pitchFamily="49" charset="-127"/>
                </a:rPr>
                <a:t>?</a:t>
              </a:r>
              <a:endParaRPr lang="fr-FR" sz="6000" dirty="0">
                <a:solidFill>
                  <a:srgbClr val="595959"/>
                </a:solidFill>
                <a:latin typeface="GungsuhChe" pitchFamily="49" charset="-127"/>
                <a:ea typeface="GungsuhChe" pitchFamily="49" charset="-127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99592" y="1624758"/>
              <a:ext cx="936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0" dirty="0" smtClean="0">
                  <a:solidFill>
                    <a:srgbClr val="595959"/>
                  </a:solidFill>
                  <a:latin typeface="GungsuhChe" pitchFamily="49" charset="-127"/>
                  <a:ea typeface="GungsuhChe" pitchFamily="49" charset="-127"/>
                </a:rPr>
                <a:t>?</a:t>
              </a:r>
              <a:endParaRPr lang="fr-FR" sz="6000" dirty="0">
                <a:solidFill>
                  <a:srgbClr val="595959"/>
                </a:solidFill>
                <a:latin typeface="GungsuhChe" pitchFamily="49" charset="-127"/>
                <a:ea typeface="GungsuhChe" pitchFamily="49" charset="-127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3599892" y="4293096"/>
              <a:ext cx="9361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0" dirty="0" smtClean="0">
                  <a:solidFill>
                    <a:srgbClr val="595959"/>
                  </a:solidFill>
                  <a:latin typeface="GungsuhChe" pitchFamily="49" charset="-127"/>
                  <a:ea typeface="GungsuhChe" pitchFamily="49" charset="-127"/>
                </a:rPr>
                <a:t>?</a:t>
              </a:r>
              <a:endParaRPr lang="fr-FR" sz="6000" dirty="0">
                <a:solidFill>
                  <a:srgbClr val="595959"/>
                </a:solidFill>
                <a:latin typeface="GungsuhChe" pitchFamily="49" charset="-127"/>
                <a:ea typeface="GungsuhChe" pitchFamily="49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467035" y="1808820"/>
            <a:ext cx="8676965" cy="45005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dirty="0" smtClean="0">
                <a:latin typeface="Verdana" pitchFamily="34" charset="0"/>
              </a:rPr>
              <a:t>En </a:t>
            </a:r>
            <a:r>
              <a:rPr lang="fr-FR" b="1" dirty="0" smtClean="0">
                <a:latin typeface="Verdana" pitchFamily="34" charset="0"/>
              </a:rPr>
              <a:t>développement</a:t>
            </a:r>
            <a:r>
              <a:rPr lang="fr-FR" dirty="0" smtClean="0">
                <a:latin typeface="Verdana" pitchFamily="34" charset="0"/>
              </a:rPr>
              <a:t> 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Homogénéité des installations au sein de l'équipe.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dirty="0" smtClean="0">
                <a:solidFill>
                  <a:srgbClr val="00B050"/>
                </a:solidFill>
                <a:latin typeface="Verdana" pitchFamily="34" charset="0"/>
              </a:rPr>
              <a:t>Pas de décalage de comportement entre les postes de développement.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Rapidité de mise en œuvre 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dirty="0" smtClean="0">
                <a:solidFill>
                  <a:srgbClr val="00B050"/>
                </a:solidFill>
                <a:latin typeface="Verdana" pitchFamily="34" charset="0"/>
              </a:rPr>
              <a:t>Installation et paramétrage déjà réalisés dans l'image.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Aucune pollution technique des postes de développement.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dirty="0" smtClean="0">
                <a:solidFill>
                  <a:srgbClr val="00B050"/>
                </a:solidFill>
                <a:latin typeface="Verdana" pitchFamily="34" charset="0"/>
              </a:rPr>
              <a:t>Mutualisation des projets sans conflits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Développement sur l'architecture cible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dirty="0" smtClean="0">
                <a:solidFill>
                  <a:srgbClr val="00B050"/>
                </a:solidFill>
                <a:latin typeface="Verdana" pitchFamily="34" charset="0"/>
              </a:rPr>
              <a:t>Même composant et même installation sur toute la chaîne.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1268760"/>
            <a:ext cx="1656184" cy="82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439652" y="2204864"/>
            <a:ext cx="6192688" cy="2520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179511" y="4905164"/>
            <a:ext cx="8676965" cy="1764196"/>
          </a:xfrm>
          <a:prstGeom prst="rect">
            <a:avLst/>
          </a:prstGeom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b="1" dirty="0" smtClean="0">
                <a:latin typeface="Verdana" pitchFamily="34" charset="0"/>
              </a:rPr>
              <a:t>Cas </a:t>
            </a:r>
            <a:r>
              <a:rPr lang="fr-FR" sz="1600" dirty="0" smtClean="0">
                <a:latin typeface="Verdana" pitchFamily="34" charset="0"/>
              </a:rPr>
              <a:t>: Un Contexte de </a:t>
            </a:r>
            <a:r>
              <a:rPr lang="fr-FR" sz="1600" dirty="0" err="1" smtClean="0">
                <a:latin typeface="Verdana" pitchFamily="34" charset="0"/>
              </a:rPr>
              <a:t>build</a:t>
            </a:r>
            <a:r>
              <a:rPr lang="fr-FR" sz="1600" dirty="0" smtClean="0">
                <a:latin typeface="Verdana" pitchFamily="34" charset="0"/>
              </a:rPr>
              <a:t> isolé </a:t>
            </a: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dirty="0" smtClean="0">
                <a:latin typeface="Verdana" pitchFamily="34" charset="0"/>
              </a:rPr>
              <a:t>Les pré-requis techniques aux builds sont conteneurisés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noProof="0" dirty="0" smtClean="0">
                <a:solidFill>
                  <a:srgbClr val="00B050"/>
                </a:solidFill>
                <a:latin typeface="Verdana" pitchFamily="34" charset="0"/>
              </a:rPr>
              <a:t>Pas de conflit technique entre les différents jobs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La mutualisation plus simple du serveur d'Intégration Continue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Le c</a:t>
            </a:r>
            <a:r>
              <a:rPr lang="fr-FR" sz="1400" noProof="0" dirty="0" err="1" smtClean="0">
                <a:solidFill>
                  <a:srgbClr val="00B050"/>
                </a:solidFill>
                <a:latin typeface="Verdana" pitchFamily="34" charset="0"/>
              </a:rPr>
              <a:t>ontexte</a:t>
            </a:r>
            <a:r>
              <a:rPr lang="fr-FR" sz="1400" noProof="0" dirty="0" smtClean="0">
                <a:solidFill>
                  <a:srgbClr val="00B050"/>
                </a:solidFill>
                <a:latin typeface="Verdana" pitchFamily="34" charset="0"/>
              </a:rPr>
              <a:t> de </a:t>
            </a:r>
            <a:r>
              <a:rPr lang="fr-FR" sz="1400" noProof="0" dirty="0" err="1" smtClean="0">
                <a:solidFill>
                  <a:srgbClr val="00B050"/>
                </a:solidFill>
                <a:latin typeface="Verdana" pitchFamily="34" charset="0"/>
              </a:rPr>
              <a:t>build</a:t>
            </a:r>
            <a:r>
              <a:rPr lang="fr-FR" sz="1400" noProof="0" dirty="0" smtClean="0">
                <a:solidFill>
                  <a:srgbClr val="00B050"/>
                </a:solidFill>
                <a:latin typeface="Verdana" pitchFamily="34" charset="0"/>
              </a:rPr>
              <a:t> n'est plus lié à configuration de l'ordonnanceur.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1600" noProof="0" dirty="0" smtClean="0">
              <a:latin typeface="Verdana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6296" y="1052736"/>
            <a:ext cx="1656184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2450" name="Picture 2" descr="http://4.bp.blogspot.com/-urlgbQdlNho/U0PLqTgTH9I/AAAAAAAALkU/jiax1dIdER4/s1600/Capture+d%E2%80%99e%CC%81cran+2014-04-08+a%CC%80+12.12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76872"/>
            <a:ext cx="1422819" cy="103258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103869" y="2708920"/>
            <a:ext cx="1925553" cy="129614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2452" name="Picture 4" descr="https://wiki.jenkins-ci.org/download/attachments/2916393/logo.png?version=1&amp;modificationDate=13027539470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3032956"/>
            <a:ext cx="392330" cy="542900"/>
          </a:xfrm>
          <a:prstGeom prst="rect">
            <a:avLst/>
          </a:prstGeom>
          <a:noFill/>
        </p:spPr>
      </p:pic>
      <p:sp>
        <p:nvSpPr>
          <p:cNvPr id="17" name="Espace réservé du contenu 3"/>
          <p:cNvSpPr txBox="1">
            <a:spLocks/>
          </p:cNvSpPr>
          <p:nvPr/>
        </p:nvSpPr>
        <p:spPr>
          <a:xfrm>
            <a:off x="577636" y="1808820"/>
            <a:ext cx="4462416" cy="3960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b="1" dirty="0" smtClean="0">
                <a:latin typeface="Verdana" pitchFamily="34" charset="0"/>
              </a:rPr>
              <a:t>L'intégration continue : Cas 1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625266" y="2933057"/>
            <a:ext cx="1224136" cy="2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/>
              <a:t>Job : Projet A</a:t>
            </a:r>
            <a:endParaRPr lang="fr-FR" sz="1400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2625266" y="3475957"/>
            <a:ext cx="1224136" cy="27707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/>
              <a:t>Job : Projet B</a:t>
            </a:r>
            <a:endParaRPr lang="fr-FR" sz="1400" b="1" dirty="0"/>
          </a:p>
        </p:txBody>
      </p:sp>
      <p:sp>
        <p:nvSpPr>
          <p:cNvPr id="23" name="Espace réservé du contenu 3"/>
          <p:cNvSpPr txBox="1">
            <a:spLocks/>
          </p:cNvSpPr>
          <p:nvPr/>
        </p:nvSpPr>
        <p:spPr>
          <a:xfrm>
            <a:off x="1439652" y="4473116"/>
            <a:ext cx="2188368" cy="2520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200" b="1" dirty="0" smtClean="0">
                <a:latin typeface="Verdana" pitchFamily="34" charset="0"/>
              </a:rPr>
              <a:t>Serveur IC</a:t>
            </a:r>
          </a:p>
        </p:txBody>
      </p:sp>
      <p:grpSp>
        <p:nvGrpSpPr>
          <p:cNvPr id="5" name="Groupe 31"/>
          <p:cNvGrpSpPr/>
          <p:nvPr/>
        </p:nvGrpSpPr>
        <p:grpSpPr>
          <a:xfrm>
            <a:off x="5724128" y="2312876"/>
            <a:ext cx="1825320" cy="1085801"/>
            <a:chOff x="5724128" y="2310035"/>
            <a:chExt cx="1825320" cy="1085801"/>
          </a:xfrm>
        </p:grpSpPr>
        <p:sp>
          <p:nvSpPr>
            <p:cNvPr id="33" name="Rectangle 32"/>
            <p:cNvSpPr/>
            <p:nvPr/>
          </p:nvSpPr>
          <p:spPr>
            <a:xfrm>
              <a:off x="5724128" y="2310035"/>
              <a:ext cx="1656184" cy="985901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74255" y="3055656"/>
              <a:ext cx="475193" cy="340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Groupe 29"/>
            <p:cNvGrpSpPr/>
            <p:nvPr/>
          </p:nvGrpSpPr>
          <p:grpSpPr>
            <a:xfrm>
              <a:off x="5781926" y="2374912"/>
              <a:ext cx="1382362" cy="766056"/>
              <a:chOff x="5346086" y="1264969"/>
              <a:chExt cx="1382362" cy="766056"/>
            </a:xfrm>
          </p:grpSpPr>
          <p:pic>
            <p:nvPicPr>
              <p:cNvPr id="36" name="Picture 6" descr="http://www.angelxp.be/png/2010/Java06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332404" y="1448780"/>
                <a:ext cx="396044" cy="396044"/>
              </a:xfrm>
              <a:prstGeom prst="rect">
                <a:avLst/>
              </a:prstGeom>
              <a:noFill/>
            </p:spPr>
          </p:pic>
          <p:pic>
            <p:nvPicPr>
              <p:cNvPr id="37" name="Picture 4" descr="https://wiki.jenkins-ci.org/download/attachments/2916393/logo.png?version=1&amp;modificationDate=130275394700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395131" y="1264969"/>
                <a:ext cx="265664" cy="367621"/>
              </a:xfrm>
              <a:prstGeom prst="rect">
                <a:avLst/>
              </a:prstGeom>
              <a:noFill/>
            </p:spPr>
          </p:pic>
          <p:pic>
            <p:nvPicPr>
              <p:cNvPr id="38" name="Picture 6" descr="http://upload.wikimedia.org/wikipedia/commons/thumb/0/0b/Maven_logo.svg/512px-Maven_logo.svg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478277" y="1624059"/>
                <a:ext cx="854127" cy="195182"/>
              </a:xfrm>
              <a:prstGeom prst="rect">
                <a:avLst/>
              </a:prstGeom>
              <a:noFill/>
            </p:spPr>
          </p:pic>
          <p:pic>
            <p:nvPicPr>
              <p:cNvPr id="39" name="Picture 10" descr="http://upload.wikimedia.org/wikipedia/fr/6/65/Subversion_logo_hor-468x64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346086" y="1841984"/>
                <a:ext cx="1382362" cy="18904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7" name="Groupe 42"/>
          <p:cNvGrpSpPr/>
          <p:nvPr/>
        </p:nvGrpSpPr>
        <p:grpSpPr>
          <a:xfrm>
            <a:off x="5724128" y="3495327"/>
            <a:ext cx="1825320" cy="1085801"/>
            <a:chOff x="4423715" y="809404"/>
            <a:chExt cx="1825320" cy="1085801"/>
          </a:xfrm>
        </p:grpSpPr>
        <p:sp>
          <p:nvSpPr>
            <p:cNvPr id="20" name="Rectangle 19"/>
            <p:cNvSpPr/>
            <p:nvPr/>
          </p:nvSpPr>
          <p:spPr>
            <a:xfrm>
              <a:off x="4423715" y="809404"/>
              <a:ext cx="1656184" cy="985901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73842" y="1555025"/>
              <a:ext cx="475193" cy="340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4" descr="https://wiki.jenkins-ci.org/download/attachments/2916393/logo.png?version=1&amp;modificationDate=130275394700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30558" y="874281"/>
              <a:ext cx="265664" cy="367621"/>
            </a:xfrm>
            <a:prstGeom prst="rect">
              <a:avLst/>
            </a:prstGeom>
            <a:noFill/>
          </p:spPr>
        </p:pic>
        <p:pic>
          <p:nvPicPr>
            <p:cNvPr id="232462" name="Picture 14" descr="http://3.bp.blogspot.com/-1C9zbbzwY2g/Udm4wj5gb0I/AAAAAAAAF1g/-FjUWtjiIic/s1600/toolset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30558" y="1348214"/>
              <a:ext cx="1028465" cy="413622"/>
            </a:xfrm>
            <a:prstGeom prst="rect">
              <a:avLst/>
            </a:prstGeom>
            <a:noFill/>
          </p:spPr>
        </p:pic>
        <p:pic>
          <p:nvPicPr>
            <p:cNvPr id="232464" name="Picture 16" descr="http://upload.wikimedia.org/wikipedia/commons/thumb/d/d9/Node.js_logo.svg/2000px-Node.js_logo.svg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071787" y="923097"/>
              <a:ext cx="815104" cy="220486"/>
            </a:xfrm>
            <a:prstGeom prst="rect">
              <a:avLst/>
            </a:prstGeom>
            <a:noFill/>
          </p:spPr>
        </p:pic>
      </p:grpSp>
      <p:cxnSp>
        <p:nvCxnSpPr>
          <p:cNvPr id="49" name="Connecteur droit avec flèche 48"/>
          <p:cNvCxnSpPr>
            <a:stCxn id="18" idx="3"/>
            <a:endCxn id="33" idx="1"/>
          </p:cNvCxnSpPr>
          <p:nvPr/>
        </p:nvCxnSpPr>
        <p:spPr>
          <a:xfrm flipV="1">
            <a:off x="3849402" y="2805827"/>
            <a:ext cx="1874726" cy="26577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>
            <a:stCxn id="19" idx="3"/>
            <a:endCxn id="20" idx="1"/>
          </p:cNvCxnSpPr>
          <p:nvPr/>
        </p:nvCxnSpPr>
        <p:spPr>
          <a:xfrm>
            <a:off x="3849402" y="3614497"/>
            <a:ext cx="1874726" cy="3737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Espace réservé du contenu 3"/>
          <p:cNvSpPr txBox="1">
            <a:spLocks/>
          </p:cNvSpPr>
          <p:nvPr/>
        </p:nvSpPr>
        <p:spPr>
          <a:xfrm>
            <a:off x="2023591" y="2291534"/>
            <a:ext cx="3448509" cy="540060"/>
          </a:xfrm>
          <a:prstGeom prst="rect">
            <a:avLst/>
          </a:prstGeom>
        </p:spPr>
        <p:txBody>
          <a:bodyPr/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900" dirty="0" smtClean="0">
                <a:latin typeface="Verdana" pitchFamily="34" charset="0"/>
              </a:rPr>
              <a:t>Le </a:t>
            </a:r>
            <a:r>
              <a:rPr lang="fr-FR" sz="900" dirty="0" err="1" smtClean="0">
                <a:latin typeface="Verdana" pitchFamily="34" charset="0"/>
              </a:rPr>
              <a:t>build</a:t>
            </a:r>
            <a:r>
              <a:rPr lang="fr-FR" sz="900" dirty="0" smtClean="0">
                <a:latin typeface="Verdana" pitchFamily="34" charset="0"/>
              </a:rPr>
              <a:t> est réalisé dans le conteneur (</a:t>
            </a:r>
            <a:r>
              <a:rPr lang="fr-FR" sz="900" dirty="0" err="1" smtClean="0">
                <a:latin typeface="Verdana" pitchFamily="34" charset="0"/>
              </a:rPr>
              <a:t>jenkins</a:t>
            </a:r>
            <a:r>
              <a:rPr lang="fr-FR" sz="900" dirty="0" smtClean="0">
                <a:latin typeface="Verdana" pitchFamily="34" charset="0"/>
              </a:rPr>
              <a:t> slave). L'artefact est repris par l'IC (master)</a:t>
            </a:r>
          </a:p>
        </p:txBody>
      </p:sp>
      <p:pic>
        <p:nvPicPr>
          <p:cNvPr id="232466" name="Picture 18" descr="https://encrypted-tbn0.gstatic.com/images?q=tbn:ANd9GcRWoxR-Xd886VnPNiGQi_F9CAma_vviF3srNzPHy65e9yPJMHdi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82660" y="3087632"/>
            <a:ext cx="557392" cy="557392"/>
          </a:xfrm>
          <a:prstGeom prst="rect">
            <a:avLst/>
          </a:prstGeom>
          <a:noFill/>
        </p:spPr>
      </p:pic>
      <p:pic>
        <p:nvPicPr>
          <p:cNvPr id="31" name="Picture 2" descr="http://a3ab771892fd198a96736e50.javacodegeeks.netdna-cdn.com/wp-content/uploads/2012/10/git-logo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87716" y="3861048"/>
            <a:ext cx="348580" cy="3485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Agilité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" name="Groupe 13"/>
          <p:cNvGrpSpPr>
            <a:grpSpLocks/>
          </p:cNvGrpSpPr>
          <p:nvPr/>
        </p:nvGrpSpPr>
        <p:grpSpPr bwMode="auto">
          <a:xfrm>
            <a:off x="3851920" y="764704"/>
            <a:ext cx="4895800" cy="3888431"/>
            <a:chOff x="1144570" y="814351"/>
            <a:chExt cx="6720475" cy="4648815"/>
          </a:xfrm>
        </p:grpSpPr>
        <p:pic>
          <p:nvPicPr>
            <p:cNvPr id="8" name="Image 6" descr="scrum-overview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682" y="1740822"/>
              <a:ext cx="4335707" cy="3380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 flipH="1">
              <a:off x="1309504" y="3643308"/>
              <a:ext cx="1943101" cy="1245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72000" rIns="72000" bIns="72000" anchor="ctr">
              <a:spAutoFit/>
            </a:bodyPr>
            <a:lstStyle/>
            <a:p>
              <a:r>
                <a:rPr lang="fr-FR" sz="1100" b="1" i="1" u="sng">
                  <a:latin typeface="Calibri" charset="0"/>
                </a:rPr>
                <a:t>À partir du carnet de l</a:t>
              </a:r>
              <a:r>
                <a:rPr lang="ja-JP" altLang="fr-FR" sz="1100" b="1" i="1" u="sng">
                  <a:latin typeface="Calibri" charset="0"/>
                </a:rPr>
                <a:t>’</a:t>
              </a:r>
              <a:r>
                <a:rPr lang="fr-FR" sz="1100" b="1" i="1" u="sng">
                  <a:latin typeface="Calibri" charset="0"/>
                </a:rPr>
                <a:t>itération</a:t>
              </a:r>
            </a:p>
            <a:p>
              <a:r>
                <a:rPr lang="fr-FR" sz="1100" i="1">
                  <a:latin typeface="Calibri" charset="0"/>
                </a:rPr>
                <a:t>Pour chaque histoire utilisatuer les tâches pour la réalisation sont déterminés</a:t>
              </a:r>
              <a:endParaRPr lang="fr-FR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 flipH="1">
              <a:off x="5555970" y="814351"/>
              <a:ext cx="2309075" cy="177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72000" rIns="72000" bIns="72000" anchor="ctr"/>
            <a:lstStyle/>
            <a:p>
              <a:r>
                <a:rPr lang="fr-FR" sz="1100" b="1" i="1" u="sng">
                  <a:latin typeface="Calibri" charset="0"/>
                </a:rPr>
                <a:t>Tous les jours</a:t>
              </a:r>
              <a:endParaRPr lang="fr-FR" sz="1100" b="1" i="1" u="sng">
                <a:latin typeface="Times New Roman" charset="0"/>
              </a:endParaRPr>
            </a:p>
            <a:p>
              <a:r>
                <a:rPr lang="fr-FR" sz="1100" i="1">
                  <a:latin typeface="Calibri" charset="0"/>
                </a:rPr>
                <a:t> le mêlée quotidienne (15 min max) lance la journée :</a:t>
              </a:r>
              <a:endParaRPr lang="fr-FR" sz="1100" i="1">
                <a:latin typeface="Times New Roman" charset="0"/>
              </a:endParaRPr>
            </a:p>
            <a:p>
              <a:r>
                <a:rPr lang="fr-FR" sz="1100" b="1" i="1">
                  <a:latin typeface="Calibri" charset="0"/>
                </a:rPr>
                <a:t>Trois questions</a:t>
              </a:r>
            </a:p>
            <a:p>
              <a:pPr lvl="1"/>
              <a:r>
                <a:rPr lang="fr-FR" sz="1100" i="1">
                  <a:latin typeface="Calibri" charset="0"/>
                </a:rPr>
                <a:t>Qu</a:t>
              </a:r>
              <a:r>
                <a:rPr lang="ja-JP" altLang="fr-FR" sz="1100" i="1">
                  <a:latin typeface="Calibri" charset="0"/>
                </a:rPr>
                <a:t>’</a:t>
              </a:r>
              <a:r>
                <a:rPr lang="fr-FR" sz="1100" i="1">
                  <a:latin typeface="Calibri" charset="0"/>
                </a:rPr>
                <a:t>ai-je fait ?</a:t>
              </a:r>
            </a:p>
            <a:p>
              <a:pPr lvl="1"/>
              <a:r>
                <a:rPr lang="fr-FR" sz="1100" i="1">
                  <a:latin typeface="Calibri" charset="0"/>
                </a:rPr>
                <a:t>Quels problèmes rencontrées</a:t>
              </a:r>
            </a:p>
            <a:p>
              <a:pPr lvl="1"/>
              <a:r>
                <a:rPr lang="fr-FR" sz="1100" i="1">
                  <a:latin typeface="Calibri" charset="0"/>
                </a:rPr>
                <a:t>Que vais-je faire ?</a:t>
              </a:r>
            </a:p>
            <a:p>
              <a:r>
                <a:rPr lang="fr-FR" sz="1100" b="1" i="1">
                  <a:latin typeface="Calibri" charset="0"/>
                </a:rPr>
                <a:t>Une action</a:t>
              </a:r>
            </a:p>
            <a:p>
              <a:pPr lvl="1"/>
              <a:r>
                <a:rPr lang="fr-FR" sz="1100" i="1">
                  <a:latin typeface="Calibri" charset="0"/>
                </a:rPr>
                <a:t>Mise à jour du taskBoard </a:t>
              </a:r>
              <a:endParaRPr lang="fr-FR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 flipH="1">
              <a:off x="1144570" y="2534423"/>
              <a:ext cx="1871664" cy="1063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72000" rIns="72000" bIns="72000" anchor="ctr">
              <a:spAutoFit/>
            </a:bodyPr>
            <a:lstStyle/>
            <a:p>
              <a:r>
                <a:rPr lang="fr-FR" sz="1100" b="1" i="1" u="sng">
                  <a:latin typeface="Calibri" charset="0"/>
                </a:rPr>
                <a:t>Lors de la planning d</a:t>
              </a:r>
              <a:r>
                <a:rPr lang="ja-JP" altLang="fr-FR" sz="1100" b="1" i="1" u="sng">
                  <a:latin typeface="Calibri" charset="0"/>
                </a:rPr>
                <a:t>’</a:t>
              </a:r>
              <a:r>
                <a:rPr lang="fr-FR" sz="1100" b="1" i="1" u="sng">
                  <a:latin typeface="Calibri" charset="0"/>
                </a:rPr>
                <a:t>iteration</a:t>
              </a:r>
            </a:p>
            <a:p>
              <a:r>
                <a:rPr lang="fr-FR" sz="1100" i="1">
                  <a:latin typeface="Calibri" charset="0"/>
                </a:rPr>
                <a:t>Le carnet de produit  de l</a:t>
              </a:r>
              <a:r>
                <a:rPr lang="ja-JP" altLang="fr-FR" sz="1100" i="1">
                  <a:latin typeface="Calibri" charset="0"/>
                </a:rPr>
                <a:t>’</a:t>
              </a:r>
              <a:r>
                <a:rPr lang="fr-FR" sz="1100" i="1">
                  <a:latin typeface="Calibri" charset="0"/>
                </a:rPr>
                <a:t>itération est constitué par l</a:t>
              </a:r>
              <a:r>
                <a:rPr lang="ja-JP" altLang="fr-FR" sz="1100" i="1">
                  <a:latin typeface="Calibri" charset="0"/>
                </a:rPr>
                <a:t>’</a:t>
              </a:r>
              <a:r>
                <a:rPr lang="fr-FR" sz="1100" i="1">
                  <a:latin typeface="Calibri" charset="0"/>
                </a:rPr>
                <a:t>équipe</a:t>
              </a:r>
              <a:endParaRPr lang="fr-FR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 flipH="1">
              <a:off x="6311838" y="3060822"/>
              <a:ext cx="1440289" cy="124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72000" rIns="72000" bIns="72000" anchor="ctr">
              <a:spAutoFit/>
            </a:bodyPr>
            <a:lstStyle/>
            <a:p>
              <a:r>
                <a:rPr lang="fr-FR" sz="1100" b="1" i="1" u="sng">
                  <a:latin typeface="Calibri" charset="0"/>
                </a:rPr>
                <a:t>Fin de l</a:t>
              </a:r>
              <a:r>
                <a:rPr lang="ja-JP" altLang="fr-FR" sz="1100" b="1" i="1" u="sng">
                  <a:latin typeface="Calibri" charset="0"/>
                </a:rPr>
                <a:t>’</a:t>
              </a:r>
              <a:r>
                <a:rPr lang="fr-FR" sz="1100" b="1" i="1" u="sng">
                  <a:latin typeface="Calibri" charset="0"/>
                </a:rPr>
                <a:t>itération</a:t>
              </a:r>
            </a:p>
            <a:p>
              <a:pPr>
                <a:buFont typeface="Wingdings" charset="0"/>
                <a:buChar char="ü"/>
              </a:pPr>
              <a:r>
                <a:rPr lang="fr-FR" sz="1100" i="1">
                  <a:latin typeface="Calibri" charset="0"/>
                </a:rPr>
                <a:t>Livraison</a:t>
              </a:r>
            </a:p>
            <a:p>
              <a:pPr>
                <a:buFont typeface="Wingdings" charset="0"/>
                <a:buChar char="ü"/>
              </a:pPr>
              <a:r>
                <a:rPr lang="fr-FR" sz="1100" i="1">
                  <a:latin typeface="Calibri" charset="0"/>
                </a:rPr>
                <a:t>Intégration</a:t>
              </a:r>
            </a:p>
            <a:p>
              <a:pPr>
                <a:buFont typeface="Wingdings" charset="0"/>
                <a:buChar char="ü"/>
              </a:pPr>
              <a:r>
                <a:rPr lang="fr-FR" sz="1100" i="1">
                  <a:latin typeface="Calibri" charset="0"/>
                </a:rPr>
                <a:t>Démonstration</a:t>
              </a:r>
            </a:p>
            <a:p>
              <a:pPr>
                <a:buFont typeface="Wingdings" charset="0"/>
                <a:buChar char="ü"/>
              </a:pPr>
              <a:r>
                <a:rPr lang="fr-FR" sz="1100" i="1">
                  <a:latin typeface="Calibri" charset="0"/>
                </a:rPr>
                <a:t>Recette</a:t>
              </a:r>
            </a:p>
            <a:p>
              <a:pPr>
                <a:buFont typeface="Wingdings" charset="0"/>
                <a:buChar char="ü"/>
              </a:pPr>
              <a:r>
                <a:rPr lang="fr-FR" sz="1100" i="1">
                  <a:latin typeface="Calibri" charset="0"/>
                </a:rPr>
                <a:t>Rétrospective</a:t>
              </a:r>
              <a:endParaRPr lang="fr-FR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 flipH="1">
              <a:off x="3123777" y="4399631"/>
              <a:ext cx="2286000" cy="1063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72000" rIns="72000" bIns="72000" anchor="ctr">
              <a:spAutoFit/>
            </a:bodyPr>
            <a:lstStyle/>
            <a:p>
              <a:r>
                <a:rPr lang="fr-FR" sz="1100" b="1" i="1" u="sng">
                  <a:latin typeface="Calibri" charset="0"/>
                </a:rPr>
                <a:t>L</a:t>
              </a:r>
              <a:r>
                <a:rPr lang="ja-JP" altLang="fr-FR" sz="1100" b="1" i="1" u="sng">
                  <a:latin typeface="Calibri" charset="0"/>
                </a:rPr>
                <a:t>’</a:t>
              </a:r>
              <a:r>
                <a:rPr lang="fr-FR" sz="1100" b="1" i="1" u="sng">
                  <a:latin typeface="Calibri" charset="0"/>
                </a:rPr>
                <a:t>itération est lancé </a:t>
              </a:r>
              <a:r>
                <a:rPr lang="fr-FR" sz="1100" i="1">
                  <a:latin typeface="Calibri" charset="0"/>
                </a:rPr>
                <a:t>: </a:t>
              </a:r>
            </a:p>
            <a:p>
              <a:r>
                <a:rPr lang="fr-FR" sz="1100" i="1">
                  <a:latin typeface="Calibri" charset="0"/>
                </a:rPr>
                <a:t>Les tests, les spécifications, le développement, la documentation, l</a:t>
              </a:r>
              <a:r>
                <a:rPr lang="ja-JP" altLang="fr-FR" sz="1100" i="1">
                  <a:latin typeface="Calibri" charset="0"/>
                </a:rPr>
                <a:t>’</a:t>
              </a:r>
              <a:r>
                <a:rPr lang="fr-FR" sz="1100" i="1">
                  <a:latin typeface="Calibri" charset="0"/>
                </a:rPr>
                <a:t>intégration sont réalisés</a:t>
              </a:r>
              <a:endParaRPr lang="fr-FR"/>
            </a:p>
          </p:txBody>
        </p:sp>
      </p:grpSp>
      <p:pic>
        <p:nvPicPr>
          <p:cNvPr id="14" name="Picture 9" descr="alt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7794">
            <a:off x="317536" y="1782119"/>
            <a:ext cx="3192400" cy="2097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ZoneTexte 21"/>
          <p:cNvSpPr txBox="1"/>
          <p:nvPr/>
        </p:nvSpPr>
        <p:spPr>
          <a:xfrm rot="20767850">
            <a:off x="290086" y="4916597"/>
            <a:ext cx="165618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Time To Market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 rot="778698">
            <a:off x="2521367" y="5840539"/>
            <a:ext cx="1656184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Feedback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87824" y="4869160"/>
            <a:ext cx="252028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Métier / Dev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5940152" y="5589240"/>
            <a:ext cx="252028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Transparence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179511" y="4905164"/>
            <a:ext cx="8676965" cy="1764196"/>
          </a:xfrm>
          <a:prstGeom prst="rect">
            <a:avLst/>
          </a:prstGeom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b="1" dirty="0" smtClean="0">
                <a:latin typeface="Verdana" pitchFamily="34" charset="0"/>
              </a:rPr>
              <a:t>Cas </a:t>
            </a:r>
            <a:r>
              <a:rPr lang="fr-FR" sz="1600" dirty="0" smtClean="0">
                <a:latin typeface="Verdana" pitchFamily="34" charset="0"/>
              </a:rPr>
              <a:t>: Fourniture de l'IC en </a:t>
            </a:r>
            <a:r>
              <a:rPr lang="fr-FR" sz="1600" dirty="0" err="1" smtClean="0">
                <a:latin typeface="Verdana" pitchFamily="34" charset="0"/>
              </a:rPr>
              <a:t>PaaS</a:t>
            </a:r>
            <a:endParaRPr lang="fr-FR" sz="1600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dirty="0" smtClean="0">
                <a:latin typeface="Verdana" pitchFamily="34" charset="0"/>
              </a:rPr>
              <a:t>Mettre à disposition une plateforme standardisée pour un projet regroupant tous les outils configurés (</a:t>
            </a:r>
            <a:r>
              <a:rPr lang="fr-FR" sz="1600" dirty="0" err="1" smtClean="0">
                <a:latin typeface="Verdana" pitchFamily="34" charset="0"/>
              </a:rPr>
              <a:t>jenkins</a:t>
            </a:r>
            <a:r>
              <a:rPr lang="fr-FR" sz="1600" dirty="0" smtClean="0">
                <a:latin typeface="Verdana" pitchFamily="34" charset="0"/>
              </a:rPr>
              <a:t>, </a:t>
            </a:r>
            <a:r>
              <a:rPr lang="fr-FR" sz="1600" dirty="0" err="1" smtClean="0">
                <a:latin typeface="Verdana" pitchFamily="34" charset="0"/>
              </a:rPr>
              <a:t>sonarqube</a:t>
            </a:r>
            <a:r>
              <a:rPr lang="fr-FR" sz="1600" dirty="0" smtClean="0">
                <a:latin typeface="Verdana" pitchFamily="34" charset="0"/>
              </a:rPr>
              <a:t> …)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noProof="0" dirty="0" smtClean="0">
                <a:solidFill>
                  <a:srgbClr val="00B050"/>
                </a:solidFill>
                <a:latin typeface="Verdana" pitchFamily="34" charset="0"/>
              </a:rPr>
              <a:t>Rapidité de mise en œuvre au démarrage d'un projet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Plateforme homogène</a:t>
            </a:r>
            <a:endParaRPr lang="fr-FR" sz="1400" noProof="0" dirty="0" smtClean="0">
              <a:solidFill>
                <a:srgbClr val="00B050"/>
              </a:solidFill>
              <a:latin typeface="Verdan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1600" noProof="0" dirty="0" smtClean="0">
              <a:latin typeface="Verdana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7816" y="1196752"/>
            <a:ext cx="1656184" cy="82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2450" name="Picture 2" descr="http://4.bp.blogspot.com/-urlgbQdlNho/U0PLqTgTH9I/AAAAAAAALkU/jiax1dIdER4/s1600/Capture+d%E2%80%99e%CC%81cran+2014-04-08+a%CC%80+12.12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44824"/>
            <a:ext cx="1132471" cy="821866"/>
          </a:xfrm>
          <a:prstGeom prst="rect">
            <a:avLst/>
          </a:prstGeom>
          <a:noFill/>
        </p:spPr>
      </p:pic>
      <p:sp>
        <p:nvSpPr>
          <p:cNvPr id="17" name="Espace réservé du contenu 3"/>
          <p:cNvSpPr txBox="1">
            <a:spLocks/>
          </p:cNvSpPr>
          <p:nvPr/>
        </p:nvSpPr>
        <p:spPr>
          <a:xfrm>
            <a:off x="504459" y="1412776"/>
            <a:ext cx="4102376" cy="3960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600" b="1" dirty="0" smtClean="0">
                <a:latin typeface="Verdana" pitchFamily="34" charset="0"/>
              </a:rPr>
              <a:t>L'intégration continue : Cas 2</a:t>
            </a:r>
          </a:p>
        </p:txBody>
      </p:sp>
      <p:pic>
        <p:nvPicPr>
          <p:cNvPr id="1030" name="Picture 6" descr="http://thehideout.co.uk/wp-content/uploads/2013/04/icon-team-black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1941950"/>
            <a:ext cx="792088" cy="792088"/>
          </a:xfrm>
          <a:prstGeom prst="rect">
            <a:avLst/>
          </a:prstGeom>
          <a:noFill/>
        </p:spPr>
      </p:pic>
      <p:pic>
        <p:nvPicPr>
          <p:cNvPr id="46" name="Picture 6" descr="http://thehideout.co.uk/wp-content/uploads/2013/04/icon-team-black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3717032"/>
            <a:ext cx="792088" cy="792088"/>
          </a:xfrm>
          <a:prstGeom prst="rect">
            <a:avLst/>
          </a:prstGeom>
          <a:noFill/>
        </p:spPr>
      </p:pic>
      <p:sp>
        <p:nvSpPr>
          <p:cNvPr id="48" name="Espace réservé du contenu 3"/>
          <p:cNvSpPr txBox="1">
            <a:spLocks/>
          </p:cNvSpPr>
          <p:nvPr/>
        </p:nvSpPr>
        <p:spPr>
          <a:xfrm>
            <a:off x="7482625" y="2384884"/>
            <a:ext cx="1103160" cy="3960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200" b="1" dirty="0" smtClean="0">
                <a:solidFill>
                  <a:schemeClr val="tx2">
                    <a:lumMod val="75000"/>
                  </a:schemeClr>
                </a:solidFill>
                <a:latin typeface="Trebuchet MS" pitchFamily="34" charset="0"/>
                <a:cs typeface="Utsaah" pitchFamily="34" charset="0"/>
              </a:rPr>
              <a:t>IMAGE</a:t>
            </a:r>
          </a:p>
        </p:txBody>
      </p:sp>
      <p:grpSp>
        <p:nvGrpSpPr>
          <p:cNvPr id="5" name="Groupe 31"/>
          <p:cNvGrpSpPr/>
          <p:nvPr/>
        </p:nvGrpSpPr>
        <p:grpSpPr>
          <a:xfrm>
            <a:off x="4337313" y="1844824"/>
            <a:ext cx="1656184" cy="985901"/>
            <a:chOff x="5724128" y="2310035"/>
            <a:chExt cx="1656184" cy="985901"/>
          </a:xfrm>
        </p:grpSpPr>
        <p:sp>
          <p:nvSpPr>
            <p:cNvPr id="55" name="Rectangle 54"/>
            <p:cNvSpPr/>
            <p:nvPr/>
          </p:nvSpPr>
          <p:spPr>
            <a:xfrm>
              <a:off x="5724128" y="2310035"/>
              <a:ext cx="1656184" cy="985901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" name="Groupe 29"/>
            <p:cNvGrpSpPr/>
            <p:nvPr/>
          </p:nvGrpSpPr>
          <p:grpSpPr>
            <a:xfrm>
              <a:off x="5830971" y="2374912"/>
              <a:ext cx="1441329" cy="799219"/>
              <a:chOff x="5395131" y="1264969"/>
              <a:chExt cx="1441329" cy="799219"/>
            </a:xfrm>
          </p:grpSpPr>
          <p:pic>
            <p:nvPicPr>
              <p:cNvPr id="58" name="Picture 4" descr="https://wiki.jenkins-ci.org/download/attachments/2916393/logo.png?version=1&amp;modificationDate=1302753947000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95131" y="1264969"/>
                <a:ext cx="265664" cy="367621"/>
              </a:xfrm>
              <a:prstGeom prst="rect">
                <a:avLst/>
              </a:prstGeom>
              <a:noFill/>
            </p:spPr>
          </p:pic>
          <p:pic>
            <p:nvPicPr>
              <p:cNvPr id="59" name="Picture 10" descr="http://upload.wikimedia.org/wikipedia/fr/6/65/Subversion_logo_hor-468x64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54098" y="1875147"/>
                <a:ext cx="1382362" cy="189041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54" name="Picture 4" descr="http://www.trademarkia.com/ctm-logo/350/12197216/sonarqube-10/04/201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81278" y="1909701"/>
            <a:ext cx="1004207" cy="241010"/>
          </a:xfrm>
          <a:prstGeom prst="rect">
            <a:avLst/>
          </a:prstGeom>
          <a:noFill/>
        </p:spPr>
      </p:pic>
      <p:pic>
        <p:nvPicPr>
          <p:cNvPr id="60" name="Image 59" descr="contain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81278" y="2721196"/>
            <a:ext cx="684076" cy="366296"/>
          </a:xfrm>
          <a:prstGeom prst="rect">
            <a:avLst/>
          </a:prstGeom>
        </p:spPr>
      </p:pic>
      <p:grpSp>
        <p:nvGrpSpPr>
          <p:cNvPr id="7" name="Groupe 61"/>
          <p:cNvGrpSpPr/>
          <p:nvPr/>
        </p:nvGrpSpPr>
        <p:grpSpPr>
          <a:xfrm>
            <a:off x="4373317" y="3626492"/>
            <a:ext cx="1656184" cy="1242668"/>
            <a:chOff x="4391980" y="2416459"/>
            <a:chExt cx="1656184" cy="1242668"/>
          </a:xfrm>
        </p:grpSpPr>
        <p:grpSp>
          <p:nvGrpSpPr>
            <p:cNvPr id="8" name="Groupe 50"/>
            <p:cNvGrpSpPr/>
            <p:nvPr/>
          </p:nvGrpSpPr>
          <p:grpSpPr>
            <a:xfrm>
              <a:off x="4391980" y="2416459"/>
              <a:ext cx="1656184" cy="985901"/>
              <a:chOff x="4680012" y="809404"/>
              <a:chExt cx="1656184" cy="985901"/>
            </a:xfrm>
          </p:grpSpPr>
          <p:grpSp>
            <p:nvGrpSpPr>
              <p:cNvPr id="9" name="Groupe 31"/>
              <p:cNvGrpSpPr/>
              <p:nvPr/>
            </p:nvGrpSpPr>
            <p:grpSpPr>
              <a:xfrm>
                <a:off x="4680012" y="809404"/>
                <a:ext cx="1656184" cy="985901"/>
                <a:chOff x="5724128" y="2310035"/>
                <a:chExt cx="1656184" cy="985901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5724128" y="2310035"/>
                  <a:ext cx="1656184" cy="985901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10" name="Groupe 29"/>
                <p:cNvGrpSpPr/>
                <p:nvPr/>
              </p:nvGrpSpPr>
              <p:grpSpPr>
                <a:xfrm>
                  <a:off x="5830971" y="2374912"/>
                  <a:ext cx="1441329" cy="817751"/>
                  <a:chOff x="5395131" y="1264969"/>
                  <a:chExt cx="1441329" cy="817751"/>
                </a:xfrm>
              </p:grpSpPr>
              <p:pic>
                <p:nvPicPr>
                  <p:cNvPr id="69" name="Picture 4" descr="https://wiki.jenkins-ci.org/download/attachments/2916393/logo.png?version=1&amp;modificationDate=1302753947000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395131" y="1264969"/>
                    <a:ext cx="265664" cy="36762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70" name="Picture 10" descr="http://upload.wikimedia.org/wikipedia/fr/6/65/Subversion_logo_hor-468x64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454098" y="1893679"/>
                    <a:ext cx="1382362" cy="189041"/>
                  </a:xfrm>
                  <a:prstGeom prst="rect">
                    <a:avLst/>
                  </a:prstGeom>
                  <a:noFill/>
                </p:spPr>
              </p:pic>
            </p:grpSp>
          </p:grpSp>
          <p:pic>
            <p:nvPicPr>
              <p:cNvPr id="66" name="Picture 4" descr="http://www.trademarkia.com/ctm-logo/350/12197216/sonarqube-10/04/2013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223977" y="874281"/>
                <a:ext cx="1004207" cy="241010"/>
              </a:xfrm>
              <a:prstGeom prst="rect">
                <a:avLst/>
              </a:prstGeom>
              <a:noFill/>
            </p:spPr>
          </p:pic>
        </p:grpSp>
        <p:pic>
          <p:nvPicPr>
            <p:cNvPr id="64" name="Image 63" descr="container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5945" y="3292831"/>
              <a:ext cx="684076" cy="366296"/>
            </a:xfrm>
            <a:prstGeom prst="rect">
              <a:avLst/>
            </a:prstGeom>
          </p:spPr>
        </p:pic>
      </p:grpSp>
      <p:cxnSp>
        <p:nvCxnSpPr>
          <p:cNvPr id="72" name="Connecteur droit avec flèche 71"/>
          <p:cNvCxnSpPr>
            <a:stCxn id="35" idx="1"/>
            <a:endCxn id="55" idx="3"/>
          </p:cNvCxnSpPr>
          <p:nvPr/>
        </p:nvCxnSpPr>
        <p:spPr>
          <a:xfrm flipH="1" flipV="1">
            <a:off x="5993497" y="2337775"/>
            <a:ext cx="982992" cy="825251"/>
          </a:xfrm>
          <a:prstGeom prst="straightConnector1">
            <a:avLst/>
          </a:prstGeom>
          <a:ln w="9525">
            <a:solidFill>
              <a:schemeClr val="tx2">
                <a:lumMod val="7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/>
          <p:cNvCxnSpPr>
            <a:stCxn id="35" idx="1"/>
            <a:endCxn id="67" idx="3"/>
          </p:cNvCxnSpPr>
          <p:nvPr/>
        </p:nvCxnSpPr>
        <p:spPr>
          <a:xfrm flipH="1">
            <a:off x="6029501" y="3163026"/>
            <a:ext cx="946988" cy="956417"/>
          </a:xfrm>
          <a:prstGeom prst="straightConnector1">
            <a:avLst/>
          </a:prstGeom>
          <a:ln w="9525">
            <a:solidFill>
              <a:schemeClr val="tx2">
                <a:lumMod val="7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Espace réservé du contenu 3"/>
          <p:cNvSpPr txBox="1">
            <a:spLocks/>
          </p:cNvSpPr>
          <p:nvPr/>
        </p:nvSpPr>
        <p:spPr>
          <a:xfrm>
            <a:off x="6292284" y="3007927"/>
            <a:ext cx="853341" cy="3960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100" b="1" dirty="0" err="1" smtClean="0">
                <a:solidFill>
                  <a:schemeClr val="tx2">
                    <a:lumMod val="75000"/>
                  </a:schemeClr>
                </a:solidFill>
                <a:latin typeface="Verdana" pitchFamily="34" charset="0"/>
              </a:rPr>
              <a:t>Run</a:t>
            </a:r>
            <a:endParaRPr lang="fr-FR" sz="1100" b="1" dirty="0" smtClean="0">
              <a:solidFill>
                <a:schemeClr val="tx2">
                  <a:lumMod val="75000"/>
                </a:schemeClr>
              </a:solidFill>
              <a:latin typeface="Verdana" pitchFamily="34" charset="0"/>
            </a:endParaRPr>
          </a:p>
        </p:txBody>
      </p:sp>
      <p:cxnSp>
        <p:nvCxnSpPr>
          <p:cNvPr id="78" name="Connecteur droit avec flèche 77"/>
          <p:cNvCxnSpPr>
            <a:stCxn id="1030" idx="3"/>
            <a:endCxn id="55" idx="1"/>
          </p:cNvCxnSpPr>
          <p:nvPr/>
        </p:nvCxnSpPr>
        <p:spPr>
          <a:xfrm flipV="1">
            <a:off x="3059832" y="2337775"/>
            <a:ext cx="1277481" cy="219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cteur droit avec flèche 78"/>
          <p:cNvCxnSpPr>
            <a:stCxn id="46" idx="3"/>
            <a:endCxn id="67" idx="1"/>
          </p:cNvCxnSpPr>
          <p:nvPr/>
        </p:nvCxnSpPr>
        <p:spPr>
          <a:xfrm>
            <a:off x="3059832" y="4113076"/>
            <a:ext cx="1313485" cy="6367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2" name="Espace réservé du contenu 3"/>
          <p:cNvSpPr txBox="1">
            <a:spLocks/>
          </p:cNvSpPr>
          <p:nvPr/>
        </p:nvSpPr>
        <p:spPr>
          <a:xfrm>
            <a:off x="2231740" y="2528900"/>
            <a:ext cx="880679" cy="307551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200" b="1" dirty="0" smtClean="0">
                <a:latin typeface="Verdana" pitchFamily="34" charset="0"/>
              </a:rPr>
              <a:t>Projet A</a:t>
            </a:r>
          </a:p>
        </p:txBody>
      </p:sp>
      <p:sp>
        <p:nvSpPr>
          <p:cNvPr id="83" name="Espace réservé du contenu 3"/>
          <p:cNvSpPr txBox="1">
            <a:spLocks/>
          </p:cNvSpPr>
          <p:nvPr/>
        </p:nvSpPr>
        <p:spPr>
          <a:xfrm>
            <a:off x="2231740" y="4293096"/>
            <a:ext cx="880679" cy="307551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200" b="1" dirty="0" smtClean="0">
                <a:latin typeface="Verdana" pitchFamily="34" charset="0"/>
              </a:rPr>
              <a:t>Projet B</a:t>
            </a:r>
          </a:p>
        </p:txBody>
      </p:sp>
      <p:grpSp>
        <p:nvGrpSpPr>
          <p:cNvPr id="11" name="Groupe 83"/>
          <p:cNvGrpSpPr/>
          <p:nvPr/>
        </p:nvGrpSpPr>
        <p:grpSpPr>
          <a:xfrm>
            <a:off x="6976489" y="2670075"/>
            <a:ext cx="1825320" cy="1085801"/>
            <a:chOff x="6976489" y="2670075"/>
            <a:chExt cx="1825320" cy="1085801"/>
          </a:xfrm>
        </p:grpSpPr>
        <p:grpSp>
          <p:nvGrpSpPr>
            <p:cNvPr id="12" name="Groupe 46"/>
            <p:cNvGrpSpPr/>
            <p:nvPr/>
          </p:nvGrpSpPr>
          <p:grpSpPr>
            <a:xfrm>
              <a:off x="6976489" y="2670075"/>
              <a:ext cx="1825320" cy="1085801"/>
              <a:chOff x="4680012" y="809404"/>
              <a:chExt cx="1825320" cy="1085801"/>
            </a:xfrm>
          </p:grpSpPr>
          <p:grpSp>
            <p:nvGrpSpPr>
              <p:cNvPr id="13" name="Groupe 31"/>
              <p:cNvGrpSpPr/>
              <p:nvPr/>
            </p:nvGrpSpPr>
            <p:grpSpPr>
              <a:xfrm>
                <a:off x="4680012" y="809404"/>
                <a:ext cx="1825320" cy="1085801"/>
                <a:chOff x="5724128" y="2310035"/>
                <a:chExt cx="1825320" cy="1085801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24128" y="2310035"/>
                  <a:ext cx="1656184" cy="985901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pic>
              <p:nvPicPr>
                <p:cNvPr id="40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7074255" y="3055656"/>
                  <a:ext cx="475193" cy="3401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4" name="Groupe 29"/>
                <p:cNvGrpSpPr/>
                <p:nvPr/>
              </p:nvGrpSpPr>
              <p:grpSpPr>
                <a:xfrm>
                  <a:off x="5830971" y="2374912"/>
                  <a:ext cx="1243284" cy="874068"/>
                  <a:chOff x="5395131" y="1264969"/>
                  <a:chExt cx="1243284" cy="874068"/>
                </a:xfrm>
              </p:grpSpPr>
              <p:pic>
                <p:nvPicPr>
                  <p:cNvPr id="43" name="Picture 4" descr="https://wiki.jenkins-ci.org/download/attachments/2916393/logo.png?version=1&amp;modificationDate=1302753947000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5395131" y="1264969"/>
                    <a:ext cx="265664" cy="36762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45" name="Picture 10" descr="http://upload.wikimedia.org/wikipedia/fr/6/65/Subversion_logo_hor-468x64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439836" y="1975129"/>
                    <a:ext cx="1198579" cy="163908"/>
                  </a:xfrm>
                  <a:prstGeom prst="rect">
                    <a:avLst/>
                  </a:prstGeom>
                  <a:noFill/>
                </p:spPr>
              </p:pic>
            </p:grpSp>
          </p:grpSp>
          <p:pic>
            <p:nvPicPr>
              <p:cNvPr id="1028" name="Picture 4" descr="http://www.trademarkia.com/ctm-logo/350/12197216/sonarqube-10/04/2013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223977" y="874281"/>
                <a:ext cx="1004207" cy="241010"/>
              </a:xfrm>
              <a:prstGeom prst="rect">
                <a:avLst/>
              </a:prstGeom>
              <a:noFill/>
            </p:spPr>
          </p:pic>
        </p:grpSp>
        <p:pic>
          <p:nvPicPr>
            <p:cNvPr id="1032" name="Picture 8" descr="http://www.mysql.fr/common/logos/logo-mysql-170x115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740352" y="3068960"/>
              <a:ext cx="360040" cy="243557"/>
            </a:xfrm>
            <a:prstGeom prst="rect">
              <a:avLst/>
            </a:prstGeom>
            <a:noFill/>
          </p:spPr>
        </p:pic>
      </p:grpSp>
      <p:pic>
        <p:nvPicPr>
          <p:cNvPr id="85" name="Picture 8" descr="http://www.mysql.fr/common/logos/logo-mysql-170x11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205314" y="2216215"/>
            <a:ext cx="360040" cy="243557"/>
          </a:xfrm>
          <a:prstGeom prst="rect">
            <a:avLst/>
          </a:prstGeom>
          <a:noFill/>
        </p:spPr>
      </p:pic>
      <p:pic>
        <p:nvPicPr>
          <p:cNvPr id="86" name="Picture 8" descr="http://www.mysql.fr/common/logos/logo-mysql-170x11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77694" y="4013535"/>
            <a:ext cx="360040" cy="243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sp>
        <p:nvSpPr>
          <p:cNvPr id="3" name="Espace réservé du contenu 3"/>
          <p:cNvSpPr txBox="1">
            <a:spLocks/>
          </p:cNvSpPr>
          <p:nvPr/>
        </p:nvSpPr>
        <p:spPr>
          <a:xfrm>
            <a:off x="179511" y="5085184"/>
            <a:ext cx="8676965" cy="1764196"/>
          </a:xfrm>
          <a:prstGeom prst="rect">
            <a:avLst/>
          </a:prstGeom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b="1" dirty="0" smtClean="0">
                <a:latin typeface="Verdana" pitchFamily="34" charset="0"/>
              </a:rPr>
              <a:t>Cas </a:t>
            </a:r>
            <a:r>
              <a:rPr lang="fr-FR" sz="1600" dirty="0" smtClean="0">
                <a:latin typeface="Verdana" pitchFamily="34" charset="0"/>
              </a:rPr>
              <a:t>: Le logiciel est packagé au même titre que l'infrastructure associée. </a:t>
            </a:r>
            <a:r>
              <a:rPr lang="fr-FR" sz="1600" b="1" dirty="0" smtClean="0">
                <a:latin typeface="Verdana" pitchFamily="34" charset="0"/>
              </a:rPr>
              <a:t>Passage de la livraison d'un .</a:t>
            </a:r>
            <a:r>
              <a:rPr lang="fr-FR" sz="1600" b="1" dirty="0" err="1" smtClean="0">
                <a:latin typeface="Verdana" pitchFamily="34" charset="0"/>
              </a:rPr>
              <a:t>war</a:t>
            </a:r>
            <a:r>
              <a:rPr lang="fr-FR" sz="1600" b="1" dirty="0" smtClean="0">
                <a:latin typeface="Verdana" pitchFamily="34" charset="0"/>
              </a:rPr>
              <a:t> à la livraison d'un serveur </a:t>
            </a:r>
            <a:r>
              <a:rPr lang="fr-FR" sz="1600" dirty="0" smtClean="0">
                <a:latin typeface="Verdana" pitchFamily="34" charset="0"/>
              </a:rPr>
              <a:t>: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L'architecture d'exécution n'est plus dissociée de l'application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Le mode de packaging et de déploiement est homogène sur toute la chaîne, dès le développement (fiabilité)</a:t>
            </a:r>
          </a:p>
          <a:p>
            <a:pPr marL="1714500" lvl="3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noProof="0" dirty="0" smtClean="0">
                <a:solidFill>
                  <a:srgbClr val="00B050"/>
                </a:solidFill>
                <a:latin typeface="Verdana" pitchFamily="34" charset="0"/>
              </a:rPr>
              <a:t>La collaboration Dev et Ops est facilitée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sz="1600" noProof="0" dirty="0" smtClean="0">
              <a:latin typeface="Verdana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3929" y="1382998"/>
            <a:ext cx="1656184" cy="82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2450" name="Picture 2" descr="http://4.bp.blogspot.com/-urlgbQdlNho/U0PLqTgTH9I/AAAAAAAALkU/jiax1dIdER4/s1600/Capture+d%E2%80%99e%CC%81cran+2014-04-08+a%CC%80+12.12.3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44824"/>
            <a:ext cx="1132471" cy="821866"/>
          </a:xfrm>
          <a:prstGeom prst="rect">
            <a:avLst/>
          </a:prstGeom>
          <a:noFill/>
        </p:spPr>
      </p:pic>
      <p:sp>
        <p:nvSpPr>
          <p:cNvPr id="17" name="Espace réservé du contenu 3"/>
          <p:cNvSpPr txBox="1">
            <a:spLocks/>
          </p:cNvSpPr>
          <p:nvPr/>
        </p:nvSpPr>
        <p:spPr>
          <a:xfrm>
            <a:off x="504459" y="1412776"/>
            <a:ext cx="4102376" cy="39604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sz="1600" b="1" dirty="0" smtClean="0">
                <a:latin typeface="Verdana" pitchFamily="34" charset="0"/>
              </a:rPr>
              <a:t>L'intégration continue : Cas 3</a:t>
            </a:r>
          </a:p>
        </p:txBody>
      </p:sp>
      <p:pic>
        <p:nvPicPr>
          <p:cNvPr id="4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7925" y="2276872"/>
            <a:ext cx="1746075" cy="73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1823019"/>
            <a:ext cx="5735365" cy="326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pic>
        <p:nvPicPr>
          <p:cNvPr id="2437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620688"/>
            <a:ext cx="1782610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contenu 3"/>
          <p:cNvSpPr txBox="1">
            <a:spLocks/>
          </p:cNvSpPr>
          <p:nvPr/>
        </p:nvSpPr>
        <p:spPr>
          <a:xfrm>
            <a:off x="323528" y="1052736"/>
            <a:ext cx="8676965" cy="514857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dirty="0" smtClean="0">
                <a:latin typeface="Verdana" pitchFamily="34" charset="0"/>
              </a:rPr>
              <a:t>Pour les </a:t>
            </a:r>
            <a:r>
              <a:rPr lang="fr-FR" b="1" dirty="0" smtClean="0">
                <a:latin typeface="Verdana" pitchFamily="34" charset="0"/>
              </a:rPr>
              <a:t>environnements de tests </a:t>
            </a:r>
            <a:r>
              <a:rPr lang="fr-FR" dirty="0" smtClean="0">
                <a:latin typeface="Verdana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dirty="0" smtClean="0">
                <a:latin typeface="Verdana" pitchFamily="34" charset="0"/>
              </a:rPr>
              <a:t>Facilité de mise en œuvre des environnements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Temps de mise à disposition d'une version optimisée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Possibilité de retour arrière pour vérification de non-régression instantanée, quelque soit le delta technique entre ces 2 versions</a:t>
            </a:r>
            <a:r>
              <a:rPr lang="fr-FR" sz="1600" dirty="0" smtClean="0">
                <a:solidFill>
                  <a:srgbClr val="00B050"/>
                </a:solidFill>
                <a:latin typeface="Verdana" pitchFamily="34" charset="0"/>
              </a:rPr>
              <a:t>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Plusieurs versions accessibles simultanément.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sz="1600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dirty="0" smtClean="0">
                <a:latin typeface="Verdana" pitchFamily="34" charset="0"/>
              </a:rPr>
              <a:t>Possibilité de créer des images dédiées aux tests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Création de services tiers "bouchons"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Base de données de tests (Corruption + recréation)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Fichiers de tests accessibles en FTP (</a:t>
            </a:r>
            <a:r>
              <a:rPr lang="fr-FR" sz="1400" dirty="0" err="1" smtClean="0">
                <a:solidFill>
                  <a:srgbClr val="00B050"/>
                </a:solidFill>
                <a:latin typeface="Verdana" pitchFamily="34" charset="0"/>
              </a:rPr>
              <a:t>pdf</a:t>
            </a: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, export, photos …)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…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sz="1600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600" dirty="0" smtClean="0">
                <a:latin typeface="Verdana" pitchFamily="34" charset="0"/>
              </a:rPr>
              <a:t>Mutualisation de l'infrastructure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Aucun conflit technique grâce à l'isolation des conteneurs permettant l'installation de plusieurs applications sur le même serveur.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Succession de tests "one-</a:t>
            </a:r>
            <a:r>
              <a:rPr lang="fr-FR" sz="1400" dirty="0" err="1" smtClean="0">
                <a:solidFill>
                  <a:srgbClr val="00B050"/>
                </a:solidFill>
                <a:latin typeface="Verdana" pitchFamily="34" charset="0"/>
              </a:rPr>
              <a:t>shot</a:t>
            </a:r>
            <a:r>
              <a:rPr lang="fr-FR" sz="1400" dirty="0" smtClean="0">
                <a:solidFill>
                  <a:srgbClr val="00B050"/>
                </a:solidFill>
                <a:latin typeface="Verdana" pitchFamily="34" charset="0"/>
              </a:rPr>
              <a:t>" d'applications hétérogènes sur les mêmes serveurs.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fr-FR" dirty="0" smtClean="0">
              <a:solidFill>
                <a:srgbClr val="00B050"/>
              </a:solidFill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: Les cas d'utilisation</a:t>
            </a:r>
            <a:endParaRPr lang="fr-FR" dirty="0"/>
          </a:p>
        </p:txBody>
      </p:sp>
      <p:pic>
        <p:nvPicPr>
          <p:cNvPr id="2426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1775" y="1340768"/>
            <a:ext cx="25622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467035" y="1628800"/>
            <a:ext cx="8676965" cy="45005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fr-FR" dirty="0" smtClean="0">
                <a:latin typeface="Verdana" pitchFamily="34" charset="0"/>
              </a:rPr>
              <a:t>Pour les </a:t>
            </a:r>
            <a:r>
              <a:rPr lang="fr-FR" b="1" dirty="0" smtClean="0">
                <a:latin typeface="Verdana" pitchFamily="34" charset="0"/>
              </a:rPr>
              <a:t>opérations </a:t>
            </a:r>
            <a:r>
              <a:rPr lang="fr-FR" dirty="0" smtClean="0">
                <a:latin typeface="Verdana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Homogénéité des processus de déploiement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600" dirty="0" smtClean="0">
                <a:solidFill>
                  <a:srgbClr val="00B050"/>
                </a:solidFill>
                <a:latin typeface="Verdana" pitchFamily="34" charset="0"/>
              </a:rPr>
              <a:t>Le déploiement d'un conteneur est répétable.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600" dirty="0" smtClean="0">
                <a:solidFill>
                  <a:srgbClr val="00B050"/>
                </a:solidFill>
                <a:latin typeface="Verdana" pitchFamily="34" charset="0"/>
              </a:rPr>
              <a:t>Ce processus est fiabilisé car mis en œuvre et éprouvé dès le développement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Mise en œuvre de </a:t>
            </a:r>
            <a:r>
              <a:rPr lang="fr-FR" dirty="0" err="1" smtClean="0">
                <a:latin typeface="Verdana" pitchFamily="34" charset="0"/>
              </a:rPr>
              <a:t>PaaS</a:t>
            </a: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600" dirty="0" smtClean="0">
                <a:solidFill>
                  <a:srgbClr val="00B050"/>
                </a:solidFill>
                <a:latin typeface="Verdana" pitchFamily="34" charset="0"/>
              </a:rPr>
              <a:t>Mise en œuvre de conteneurs, à la demande, à partir d'images de composants applicatifs validés et installés en amont.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dirty="0" smtClean="0">
                <a:latin typeface="Verdana" pitchFamily="34" charset="0"/>
              </a:rPr>
              <a:t>Mutualisation de l'infrastructure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fr-FR" sz="1600" dirty="0" smtClean="0">
                <a:solidFill>
                  <a:srgbClr val="00B050"/>
                </a:solidFill>
                <a:latin typeface="Verdana" pitchFamily="34" charset="0"/>
              </a:rPr>
              <a:t>Permettre l'installation d'applications théoriquement conflictuelles sur un même serveur grâce à l'isolation des conteneurs.</a:t>
            </a:r>
          </a:p>
          <a:p>
            <a:pPr marL="1257300" lvl="2" indent="-342900" eaLnBrk="0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endParaRPr lang="fr-FR" dirty="0" smtClean="0">
              <a:solidFill>
                <a:srgbClr val="00B050"/>
              </a:solidFill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  <a:p>
            <a:pPr marL="1257300" lvl="2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fr-FR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11560" y="0"/>
            <a:ext cx="8229600" cy="1052736"/>
          </a:xfrm>
        </p:spPr>
        <p:txBody>
          <a:bodyPr/>
          <a:lstStyle/>
          <a:p>
            <a:r>
              <a:rPr lang="fr-FR" dirty="0" smtClean="0"/>
              <a:t>Tendances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79512" y="764704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Vers la fin des applications monolithiques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251" y="1160748"/>
            <a:ext cx="7476627" cy="527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2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et les architectures de demain</a:t>
            </a:r>
            <a:endParaRPr lang="fr-FR" dirty="0"/>
          </a:p>
        </p:txBody>
      </p:sp>
      <p:grpSp>
        <p:nvGrpSpPr>
          <p:cNvPr id="3" name="Groupe 8"/>
          <p:cNvGrpSpPr/>
          <p:nvPr/>
        </p:nvGrpSpPr>
        <p:grpSpPr>
          <a:xfrm>
            <a:off x="1367644" y="1736812"/>
            <a:ext cx="6228692" cy="2005722"/>
            <a:chOff x="1187624" y="2024844"/>
            <a:chExt cx="6228692" cy="2005722"/>
          </a:xfrm>
        </p:grpSpPr>
        <p:pic>
          <p:nvPicPr>
            <p:cNvPr id="150529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2024844"/>
              <a:ext cx="6228692" cy="1874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ZoneTexte 5"/>
            <p:cNvSpPr txBox="1"/>
            <p:nvPr/>
          </p:nvSpPr>
          <p:spPr>
            <a:xfrm>
              <a:off x="4932040" y="3768956"/>
              <a:ext cx="21962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050" dirty="0" smtClean="0"/>
                <a:t>Source : </a:t>
              </a:r>
              <a:r>
                <a:rPr lang="fr-FR" sz="1050" dirty="0" err="1" smtClean="0"/>
                <a:t>Pivotal</a:t>
              </a:r>
              <a:endParaRPr lang="fr-FR" sz="1050" dirty="0"/>
            </a:p>
          </p:txBody>
        </p:sp>
      </p:grpSp>
      <p:sp>
        <p:nvSpPr>
          <p:cNvPr id="8" name="Espace réservé du contenu 3"/>
          <p:cNvSpPr txBox="1">
            <a:spLocks/>
          </p:cNvSpPr>
          <p:nvPr/>
        </p:nvSpPr>
        <p:spPr>
          <a:xfrm>
            <a:off x="755576" y="4545124"/>
            <a:ext cx="8137413" cy="1512168"/>
          </a:xfrm>
          <a:prstGeom prst="rect">
            <a:avLst/>
          </a:prstGeom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Déploiement ciblé très difficile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Scalabilité non optimisée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Maintenance plus difficile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Tous les besoins regroupés en une seule instance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La plupart du temps mono-langage, mono base de données.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23528" y="97101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/>
              <a:t>Aujourd’hui</a:t>
            </a:r>
            <a:r>
              <a:rPr lang="fr-FR" sz="2000" dirty="0" smtClean="0"/>
              <a:t> : des applications « monolithiques n-tiers 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Docker et les architectures de demain</a:t>
            </a:r>
            <a:endParaRPr lang="fr-FR" dirty="0"/>
          </a:p>
        </p:txBody>
      </p:sp>
      <p:grpSp>
        <p:nvGrpSpPr>
          <p:cNvPr id="3" name="Groupe 15"/>
          <p:cNvGrpSpPr/>
          <p:nvPr/>
        </p:nvGrpSpPr>
        <p:grpSpPr>
          <a:xfrm>
            <a:off x="323528" y="1487160"/>
            <a:ext cx="8496944" cy="2337884"/>
            <a:chOff x="323528" y="875092"/>
            <a:chExt cx="8496944" cy="2337884"/>
          </a:xfrm>
        </p:grpSpPr>
        <p:pic>
          <p:nvPicPr>
            <p:cNvPr id="150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91980" y="875092"/>
              <a:ext cx="4428492" cy="2337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1665742"/>
              <a:ext cx="2628292" cy="79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Flèche vers le bas 13"/>
            <p:cNvSpPr/>
            <p:nvPr/>
          </p:nvSpPr>
          <p:spPr>
            <a:xfrm rot="16200000">
              <a:off x="3437874" y="1760151"/>
              <a:ext cx="504056" cy="576064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Espace réservé du contenu 3"/>
          <p:cNvSpPr txBox="1">
            <a:spLocks/>
          </p:cNvSpPr>
          <p:nvPr/>
        </p:nvSpPr>
        <p:spPr>
          <a:xfrm>
            <a:off x="0" y="4005064"/>
            <a:ext cx="9144000" cy="2412268"/>
          </a:xfrm>
          <a:prstGeom prst="rect">
            <a:avLst/>
          </a:prstGeom>
        </p:spPr>
        <p:txBody>
          <a:bodyPr/>
          <a:lstStyle/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Les services sont spécialisés, indépendants, autonomes et polyglottes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Se rapproche du paradigme d'UNIX : « </a:t>
            </a:r>
            <a:r>
              <a:rPr lang="fr-FR" sz="1400" i="1" dirty="0" smtClean="0">
                <a:latin typeface="Verdana" pitchFamily="34" charset="0"/>
              </a:rPr>
              <a:t>un outil pour une tâche</a:t>
            </a:r>
            <a:r>
              <a:rPr lang="fr-FR" sz="1400" dirty="0" smtClean="0">
                <a:latin typeface="Verdana" pitchFamily="34" charset="0"/>
              </a:rPr>
              <a:t> »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La complexité d'une application est décomposée en plusieurs modules, la maintenance est donc plus facile.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Les déploiements sont ciblés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La scalabilité est optimisée (en fonction des métriques constatées)</a:t>
            </a:r>
          </a:p>
          <a:p>
            <a:pPr marL="800100" lvl="1" indent="-342900" eaLnBrk="0" hangingPunct="0">
              <a:spcBef>
                <a:spcPct val="20000"/>
              </a:spcBef>
              <a:defRPr/>
            </a:pPr>
            <a:endParaRPr lang="fr-FR" sz="1400" dirty="0" smtClean="0">
              <a:latin typeface="Verdana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fr-FR" sz="1400" dirty="0" smtClean="0">
                <a:latin typeface="Verdana" pitchFamily="34" charset="0"/>
              </a:rPr>
              <a:t>La différence avec du « SOA classique » : une approche orientée déploiement à haute fréquence.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23528" y="971012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/>
              <a:t>La tendance</a:t>
            </a:r>
            <a:r>
              <a:rPr lang="fr-FR" sz="2000" dirty="0" smtClean="0"/>
              <a:t> : une architecture orientée « micro-services 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Docker et les architectures de demain</a:t>
            </a:r>
            <a:endParaRPr lang="fr-FR" dirty="0"/>
          </a:p>
        </p:txBody>
      </p:sp>
      <p:grpSp>
        <p:nvGrpSpPr>
          <p:cNvPr id="3" name="Groupe 32"/>
          <p:cNvGrpSpPr/>
          <p:nvPr/>
        </p:nvGrpSpPr>
        <p:grpSpPr>
          <a:xfrm>
            <a:off x="1380294" y="2492896"/>
            <a:ext cx="6720098" cy="3610037"/>
            <a:chOff x="1079612" y="2024844"/>
            <a:chExt cx="6720098" cy="3610037"/>
          </a:xfrm>
        </p:grpSpPr>
        <p:pic>
          <p:nvPicPr>
            <p:cNvPr id="150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9612" y="2024844"/>
              <a:ext cx="6615389" cy="34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Image 15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928" y="2564904"/>
              <a:ext cx="518755" cy="277773"/>
            </a:xfrm>
            <a:prstGeom prst="rect">
              <a:avLst/>
            </a:prstGeom>
          </p:spPr>
        </p:pic>
        <p:pic>
          <p:nvPicPr>
            <p:cNvPr id="18" name="Image 17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964" y="2748052"/>
              <a:ext cx="518755" cy="277773"/>
            </a:xfrm>
            <a:prstGeom prst="rect">
              <a:avLst/>
            </a:prstGeom>
          </p:spPr>
        </p:pic>
        <p:pic>
          <p:nvPicPr>
            <p:cNvPr id="19" name="Image 18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084" y="2748052"/>
              <a:ext cx="518755" cy="277773"/>
            </a:xfrm>
            <a:prstGeom prst="rect">
              <a:avLst/>
            </a:prstGeom>
          </p:spPr>
        </p:pic>
        <p:pic>
          <p:nvPicPr>
            <p:cNvPr id="20" name="Image 19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084" y="3648152"/>
              <a:ext cx="518755" cy="277773"/>
            </a:xfrm>
            <a:prstGeom prst="rect">
              <a:avLst/>
            </a:prstGeom>
          </p:spPr>
        </p:pic>
        <p:pic>
          <p:nvPicPr>
            <p:cNvPr id="21" name="Image 20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3928" y="3501008"/>
              <a:ext cx="518755" cy="277773"/>
            </a:xfrm>
            <a:prstGeom prst="rect">
              <a:avLst/>
            </a:prstGeom>
          </p:spPr>
        </p:pic>
        <p:pic>
          <p:nvPicPr>
            <p:cNvPr id="22" name="Image 21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5966" y="3653408"/>
              <a:ext cx="518755" cy="277773"/>
            </a:xfrm>
            <a:prstGeom prst="rect">
              <a:avLst/>
            </a:prstGeom>
          </p:spPr>
        </p:pic>
        <p:pic>
          <p:nvPicPr>
            <p:cNvPr id="23" name="Image 22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3968" y="4005064"/>
              <a:ext cx="518755" cy="277773"/>
            </a:xfrm>
            <a:prstGeom prst="rect">
              <a:avLst/>
            </a:prstGeom>
          </p:spPr>
        </p:pic>
        <p:pic>
          <p:nvPicPr>
            <p:cNvPr id="24" name="Image 23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7944" y="5052308"/>
              <a:ext cx="518755" cy="277773"/>
            </a:xfrm>
            <a:prstGeom prst="rect">
              <a:avLst/>
            </a:prstGeom>
          </p:spPr>
        </p:pic>
        <p:pic>
          <p:nvPicPr>
            <p:cNvPr id="25" name="Image 24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9792" y="5296282"/>
              <a:ext cx="518755" cy="277773"/>
            </a:xfrm>
            <a:prstGeom prst="rect">
              <a:avLst/>
            </a:prstGeom>
          </p:spPr>
        </p:pic>
        <p:pic>
          <p:nvPicPr>
            <p:cNvPr id="26" name="Image 25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122" y="4188212"/>
              <a:ext cx="518755" cy="277773"/>
            </a:xfrm>
            <a:prstGeom prst="rect">
              <a:avLst/>
            </a:prstGeom>
          </p:spPr>
        </p:pic>
        <p:pic>
          <p:nvPicPr>
            <p:cNvPr id="27" name="Image 26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2160" y="4432186"/>
              <a:ext cx="518755" cy="277773"/>
            </a:xfrm>
            <a:prstGeom prst="rect">
              <a:avLst/>
            </a:prstGeom>
          </p:spPr>
        </p:pic>
        <p:pic>
          <p:nvPicPr>
            <p:cNvPr id="28" name="Image 27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198" y="4188212"/>
              <a:ext cx="518755" cy="277773"/>
            </a:xfrm>
            <a:prstGeom prst="rect">
              <a:avLst/>
            </a:prstGeom>
          </p:spPr>
        </p:pic>
        <p:pic>
          <p:nvPicPr>
            <p:cNvPr id="29" name="Image 28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0955" y="4869160"/>
              <a:ext cx="518755" cy="277773"/>
            </a:xfrm>
            <a:prstGeom prst="rect">
              <a:avLst/>
            </a:prstGeom>
          </p:spPr>
        </p:pic>
        <p:pic>
          <p:nvPicPr>
            <p:cNvPr id="30" name="Image 29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4198" y="5296282"/>
              <a:ext cx="518755" cy="277773"/>
            </a:xfrm>
            <a:prstGeom prst="rect">
              <a:avLst/>
            </a:prstGeom>
          </p:spPr>
        </p:pic>
        <p:pic>
          <p:nvPicPr>
            <p:cNvPr id="31" name="Image 30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2160" y="5113134"/>
              <a:ext cx="518755" cy="277773"/>
            </a:xfrm>
            <a:prstGeom prst="rect">
              <a:avLst/>
            </a:prstGeom>
          </p:spPr>
        </p:pic>
        <p:pic>
          <p:nvPicPr>
            <p:cNvPr id="32" name="Image 31" descr="contain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70122" y="5357108"/>
              <a:ext cx="518755" cy="277773"/>
            </a:xfrm>
            <a:prstGeom prst="rect">
              <a:avLst/>
            </a:prstGeom>
          </p:spPr>
        </p:pic>
      </p:grpSp>
      <p:sp>
        <p:nvSpPr>
          <p:cNvPr id="34" name="Espace réservé du contenu 3"/>
          <p:cNvSpPr txBox="1">
            <a:spLocks/>
          </p:cNvSpPr>
          <p:nvPr/>
        </p:nvSpPr>
        <p:spPr>
          <a:xfrm>
            <a:off x="143508" y="1952836"/>
            <a:ext cx="8820980" cy="396044"/>
          </a:xfrm>
          <a:prstGeom prst="rect">
            <a:avLst/>
          </a:prstGeom>
        </p:spPr>
        <p:txBody>
          <a:bodyPr/>
          <a:lstStyle/>
          <a:p>
            <a:pPr marL="800100" lvl="1" indent="-342900" algn="ctr" eaLnBrk="0" hangingPunct="0">
              <a:spcBef>
                <a:spcPct val="20000"/>
              </a:spcBef>
              <a:defRPr/>
            </a:pPr>
            <a:r>
              <a:rPr lang="fr-FR" dirty="0" smtClean="0">
                <a:latin typeface="Verdana" pitchFamily="34" charset="0"/>
              </a:rPr>
              <a:t>La définition d'un conteneur rejoint celle d'un micro-service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2708920"/>
            <a:ext cx="160939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DockerFile</a:t>
            </a:r>
            <a:endParaRPr lang="fr-FR" dirty="0"/>
          </a:p>
        </p:txBody>
      </p:sp>
      <p:pic>
        <p:nvPicPr>
          <p:cNvPr id="4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1403648" cy="1403648"/>
          </a:xfrm>
          <a:prstGeom prst="rect">
            <a:avLst/>
          </a:prstGeom>
          <a:noFill/>
        </p:spPr>
      </p:pic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564904"/>
            <a:ext cx="620696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Cloud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491880" y="5445224"/>
            <a:ext cx="2016224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Time To Market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97284" name="Picture 4" descr="http://flashinformatique.files.wordpress.com/2013/03/private_bim_cloud_tran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260648"/>
            <a:ext cx="2592289" cy="1944216"/>
          </a:xfrm>
          <a:prstGeom prst="rect">
            <a:avLst/>
          </a:prstGeom>
          <a:noFill/>
        </p:spPr>
      </p:pic>
      <p:pic>
        <p:nvPicPr>
          <p:cNvPr id="97286" name="Picture 6" descr="http://www.silverlighthack.com/image.axd?picture=2011%2F2%2FCloudServiceTerm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492896"/>
            <a:ext cx="4370835" cy="2016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076056" y="4221088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4221088"/>
            <a:ext cx="609131" cy="504056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rot="16200000">
            <a:off x="333467" y="555666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6"/>
          <p:cNvGrpSpPr/>
          <p:nvPr/>
        </p:nvGrpSpPr>
        <p:grpSpPr>
          <a:xfrm>
            <a:off x="683568" y="3573016"/>
            <a:ext cx="1080120" cy="1080120"/>
            <a:chOff x="2699792" y="2204864"/>
            <a:chExt cx="1080120" cy="1080120"/>
          </a:xfrm>
        </p:grpSpPr>
        <p:sp>
          <p:nvSpPr>
            <p:cNvPr id="5" name="Ellipse 4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11"/>
          <p:cNvGrpSpPr/>
          <p:nvPr/>
        </p:nvGrpSpPr>
        <p:grpSpPr>
          <a:xfrm>
            <a:off x="7020272" y="3212976"/>
            <a:ext cx="1080120" cy="1080120"/>
            <a:chOff x="5220072" y="2852936"/>
            <a:chExt cx="1080120" cy="1080120"/>
          </a:xfrm>
        </p:grpSpPr>
        <p:sp>
          <p:nvSpPr>
            <p:cNvPr id="9" name="Ellipse 8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Image 13" descr="1401801859_do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3789040"/>
            <a:ext cx="720080" cy="720080"/>
          </a:xfrm>
          <a:prstGeom prst="rect">
            <a:avLst/>
          </a:prstGeom>
        </p:spPr>
      </p:pic>
      <p:pic>
        <p:nvPicPr>
          <p:cNvPr id="17" name="Image 16" descr="JAV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9" y="1312829"/>
            <a:ext cx="432048" cy="432048"/>
          </a:xfrm>
          <a:prstGeom prst="rect">
            <a:avLst/>
          </a:prstGeom>
        </p:spPr>
      </p:pic>
      <p:pic>
        <p:nvPicPr>
          <p:cNvPr id="20" name="Image 19" descr="brickwa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2852936"/>
            <a:ext cx="777686" cy="1800200"/>
          </a:xfrm>
          <a:prstGeom prst="rect">
            <a:avLst/>
          </a:prstGeom>
        </p:spPr>
      </p:pic>
      <p:grpSp>
        <p:nvGrpSpPr>
          <p:cNvPr id="7" name="Groupe 22"/>
          <p:cNvGrpSpPr/>
          <p:nvPr/>
        </p:nvGrpSpPr>
        <p:grpSpPr>
          <a:xfrm>
            <a:off x="6948264" y="1556792"/>
            <a:ext cx="944488" cy="792088"/>
            <a:chOff x="4067944" y="2852936"/>
            <a:chExt cx="944488" cy="792088"/>
          </a:xfrm>
        </p:grpSpPr>
        <p:pic>
          <p:nvPicPr>
            <p:cNvPr id="13" name="Image 12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21" name="Image 20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22" name="Image 21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sp>
        <p:nvSpPr>
          <p:cNvPr id="24" name="ZoneTexte 23"/>
          <p:cNvSpPr txBox="1"/>
          <p:nvPr/>
        </p:nvSpPr>
        <p:spPr>
          <a:xfrm>
            <a:off x="7092280" y="234888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 descr="1401803462_bo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4048" y="3068960"/>
            <a:ext cx="576064" cy="576064"/>
          </a:xfrm>
          <a:prstGeom prst="rect">
            <a:avLst/>
          </a:prstGeom>
        </p:spPr>
      </p:pic>
      <p:pic>
        <p:nvPicPr>
          <p:cNvPr id="26" name="Image 25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755577" y="1816885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ZoneTexte 28"/>
          <p:cNvSpPr txBox="1"/>
          <p:nvPr/>
        </p:nvSpPr>
        <p:spPr>
          <a:xfrm>
            <a:off x="877559" y="260897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Image 29" descr="git-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617" y="448733"/>
            <a:ext cx="432048" cy="432048"/>
          </a:xfrm>
          <a:prstGeom prst="rect">
            <a:avLst/>
          </a:prstGeom>
        </p:spPr>
      </p:pic>
      <p:pic>
        <p:nvPicPr>
          <p:cNvPr id="31" name="Image 30" descr="Logo_SV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585" y="160701"/>
            <a:ext cx="432048" cy="298113"/>
          </a:xfrm>
          <a:prstGeom prst="rect">
            <a:avLst/>
          </a:prstGeom>
        </p:spPr>
      </p:pic>
      <p:pic>
        <p:nvPicPr>
          <p:cNvPr id="18" name="Image 17" descr="logo_html5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585" y="880781"/>
            <a:ext cx="720080" cy="421922"/>
          </a:xfrm>
          <a:prstGeom prst="rect">
            <a:avLst/>
          </a:prstGeom>
        </p:spPr>
      </p:pic>
      <p:pic>
        <p:nvPicPr>
          <p:cNvPr id="15" name="Image 14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2555776" y="2924944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 rot="16200000">
            <a:off x="2109758" y="1642770"/>
            <a:ext cx="1684123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699790" y="371703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CI</a:t>
            </a:r>
            <a:endParaRPr lang="fr-FR" sz="1200" b="1" dirty="0">
              <a:solidFill>
                <a:schemeClr val="accent3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 32" descr="logo_jenkin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7782" y="2060849"/>
            <a:ext cx="642367" cy="642367"/>
          </a:xfrm>
          <a:prstGeom prst="rect">
            <a:avLst/>
          </a:prstGeom>
        </p:spPr>
      </p:pic>
      <p:pic>
        <p:nvPicPr>
          <p:cNvPr id="34" name="Image 33" descr="Maven_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3766" y="1700809"/>
            <a:ext cx="855183" cy="213796"/>
          </a:xfrm>
          <a:prstGeom prst="rect">
            <a:avLst/>
          </a:prstGeom>
        </p:spPr>
      </p:pic>
      <p:pic>
        <p:nvPicPr>
          <p:cNvPr id="35" name="Image 34" descr="nxus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7782" y="1412777"/>
            <a:ext cx="709277" cy="144016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560284" y="5445224"/>
            <a:ext cx="50405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QA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7884368" y="5445224"/>
            <a:ext cx="1115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Production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6948264" y="6309320"/>
            <a:ext cx="117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Performances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5536" y="5888305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375708" y="5949280"/>
            <a:ext cx="103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Technical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0" name="Connecteur droit avec flèche 59"/>
          <p:cNvCxnSpPr>
            <a:stCxn id="15" idx="1"/>
            <a:endCxn id="25" idx="1"/>
          </p:cNvCxnSpPr>
          <p:nvPr/>
        </p:nvCxnSpPr>
        <p:spPr>
          <a:xfrm>
            <a:off x="3347864" y="3320988"/>
            <a:ext cx="165618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" idx="6"/>
            <a:endCxn id="14" idx="1"/>
          </p:cNvCxnSpPr>
          <p:nvPr/>
        </p:nvCxnSpPr>
        <p:spPr>
          <a:xfrm>
            <a:off x="1763688" y="4113076"/>
            <a:ext cx="309634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stCxn id="24" idx="2"/>
            <a:endCxn id="9" idx="0"/>
          </p:cNvCxnSpPr>
          <p:nvPr/>
        </p:nvCxnSpPr>
        <p:spPr>
          <a:xfrm>
            <a:off x="7560332" y="2625879"/>
            <a:ext cx="0" cy="587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Connecteur en angle 86"/>
          <p:cNvCxnSpPr>
            <a:stCxn id="9" idx="4"/>
          </p:cNvCxnSpPr>
          <p:nvPr/>
        </p:nvCxnSpPr>
        <p:spPr>
          <a:xfrm rot="5400000">
            <a:off x="6912260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5" idx="4"/>
          </p:cNvCxnSpPr>
          <p:nvPr/>
        </p:nvCxnSpPr>
        <p:spPr>
          <a:xfrm rot="5400000">
            <a:off x="611560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Connecteur en angle 91"/>
          <p:cNvCxnSpPr>
            <a:stCxn id="5" idx="4"/>
          </p:cNvCxnSpPr>
          <p:nvPr/>
        </p:nvCxnSpPr>
        <p:spPr>
          <a:xfrm rot="16200000" flipH="1">
            <a:off x="1187624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Connecteur en angle 92"/>
          <p:cNvCxnSpPr>
            <a:stCxn id="25" idx="3"/>
            <a:endCxn id="9" idx="2"/>
          </p:cNvCxnSpPr>
          <p:nvPr/>
        </p:nvCxnSpPr>
        <p:spPr>
          <a:xfrm>
            <a:off x="5580112" y="3356992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Connecteur en angle 95"/>
          <p:cNvCxnSpPr>
            <a:stCxn id="14" idx="3"/>
            <a:endCxn id="9" idx="2"/>
          </p:cNvCxnSpPr>
          <p:nvPr/>
        </p:nvCxnSpPr>
        <p:spPr>
          <a:xfrm flipV="1">
            <a:off x="5580112" y="3753036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Connecteur en angle 98"/>
          <p:cNvCxnSpPr>
            <a:stCxn id="9" idx="4"/>
          </p:cNvCxnSpPr>
          <p:nvPr/>
        </p:nvCxnSpPr>
        <p:spPr>
          <a:xfrm rot="16200000" flipH="1">
            <a:off x="7704348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>
            <a:stCxn id="9" idx="4"/>
          </p:cNvCxnSpPr>
          <p:nvPr/>
        </p:nvCxnSpPr>
        <p:spPr>
          <a:xfrm rot="16200000" flipH="1">
            <a:off x="6842807" y="5010620"/>
            <a:ext cx="1440160" cy="51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Connecteur en angle 106"/>
          <p:cNvCxnSpPr>
            <a:stCxn id="26" idx="1"/>
            <a:endCxn id="15" idx="3"/>
          </p:cNvCxnSpPr>
          <p:nvPr/>
        </p:nvCxnSpPr>
        <p:spPr>
          <a:xfrm>
            <a:off x="1547665" y="2212929"/>
            <a:ext cx="1008111" cy="11080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9" name="Forme 108"/>
          <p:cNvCxnSpPr>
            <a:stCxn id="26" idx="3"/>
            <a:endCxn id="5" idx="2"/>
          </p:cNvCxnSpPr>
          <p:nvPr/>
        </p:nvCxnSpPr>
        <p:spPr>
          <a:xfrm rot="10800000" flipV="1">
            <a:off x="683569" y="2212928"/>
            <a:ext cx="72009" cy="1900147"/>
          </a:xfrm>
          <a:prstGeom prst="bentConnector3">
            <a:avLst>
              <a:gd name="adj1" fmla="val 41746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1" name="ZoneTexte 110"/>
          <p:cNvSpPr txBox="1"/>
          <p:nvPr/>
        </p:nvSpPr>
        <p:spPr>
          <a:xfrm>
            <a:off x="4860032" y="443711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DEX, PTI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5004048" y="285293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9" name="Image 118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3528" y="5373216"/>
            <a:ext cx="576064" cy="576064"/>
          </a:xfrm>
          <a:prstGeom prst="rect">
            <a:avLst/>
          </a:prstGeom>
        </p:spPr>
      </p:pic>
      <p:pic>
        <p:nvPicPr>
          <p:cNvPr id="120" name="Image 119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656" y="5373216"/>
            <a:ext cx="576064" cy="576064"/>
          </a:xfrm>
          <a:prstGeom prst="rect">
            <a:avLst/>
          </a:prstGeom>
        </p:spPr>
      </p:pic>
      <p:pic>
        <p:nvPicPr>
          <p:cNvPr id="121" name="Image 120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4208" y="4869160"/>
            <a:ext cx="576064" cy="576064"/>
          </a:xfrm>
          <a:prstGeom prst="rect">
            <a:avLst/>
          </a:prstGeom>
        </p:spPr>
      </p:pic>
      <p:pic>
        <p:nvPicPr>
          <p:cNvPr id="122" name="Image 121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6296" y="5805264"/>
            <a:ext cx="576064" cy="576064"/>
          </a:xfrm>
          <a:prstGeom prst="rect">
            <a:avLst/>
          </a:prstGeom>
        </p:spPr>
      </p:pic>
      <p:pic>
        <p:nvPicPr>
          <p:cNvPr id="123" name="Image 122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28384" y="4869160"/>
            <a:ext cx="576064" cy="576064"/>
          </a:xfrm>
          <a:prstGeom prst="rect">
            <a:avLst/>
          </a:prstGeom>
        </p:spPr>
      </p:pic>
      <p:sp>
        <p:nvSpPr>
          <p:cNvPr id="59" name="Sous-titre 2"/>
          <p:cNvSpPr txBox="1">
            <a:spLocks/>
          </p:cNvSpPr>
          <p:nvPr/>
        </p:nvSpPr>
        <p:spPr>
          <a:xfrm>
            <a:off x="2771800" y="5589240"/>
            <a:ext cx="3888432" cy="4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itchFamily="2" charset="0"/>
                <a:ea typeface="+mn-ea"/>
                <a:cs typeface="MV Boli" pitchFamily="2" charset="0"/>
              </a:rPr>
              <a:t>Un contexte classique …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Print" pitchFamily="2" charset="0"/>
              <a:ea typeface="+mn-ea"/>
              <a:cs typeface="MV Boli" pitchFamily="2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2087216" y="-27384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rot="16200000">
            <a:off x="333467" y="555666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683568" y="3573016"/>
            <a:ext cx="1080120" cy="1080120"/>
            <a:chOff x="2699792" y="2204864"/>
            <a:chExt cx="1080120" cy="1080120"/>
          </a:xfrm>
        </p:grpSpPr>
        <p:sp>
          <p:nvSpPr>
            <p:cNvPr id="5" name="Ellipse 4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020272" y="3212976"/>
            <a:ext cx="1080120" cy="1080120"/>
            <a:chOff x="5220072" y="2852936"/>
            <a:chExt cx="1080120" cy="1080120"/>
          </a:xfrm>
        </p:grpSpPr>
        <p:sp>
          <p:nvSpPr>
            <p:cNvPr id="9" name="Ellipse 8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Image 13" descr="1401801859_do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3789040"/>
            <a:ext cx="720080" cy="720080"/>
          </a:xfrm>
          <a:prstGeom prst="rect">
            <a:avLst/>
          </a:prstGeom>
        </p:spPr>
      </p:pic>
      <p:pic>
        <p:nvPicPr>
          <p:cNvPr id="17" name="Image 16" descr="JAV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9" y="1312829"/>
            <a:ext cx="432048" cy="432048"/>
          </a:xfrm>
          <a:prstGeom prst="rect">
            <a:avLst/>
          </a:prstGeom>
        </p:spPr>
      </p:pic>
      <p:pic>
        <p:nvPicPr>
          <p:cNvPr id="20" name="Image 19" descr="brickwa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2852936"/>
            <a:ext cx="777686" cy="1800200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6948264" y="1556792"/>
            <a:ext cx="944488" cy="792088"/>
            <a:chOff x="4067944" y="2852936"/>
            <a:chExt cx="944488" cy="792088"/>
          </a:xfrm>
        </p:grpSpPr>
        <p:pic>
          <p:nvPicPr>
            <p:cNvPr id="13" name="Image 12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21" name="Image 20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22" name="Image 21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sp>
        <p:nvSpPr>
          <p:cNvPr id="24" name="ZoneTexte 23"/>
          <p:cNvSpPr txBox="1"/>
          <p:nvPr/>
        </p:nvSpPr>
        <p:spPr>
          <a:xfrm>
            <a:off x="7092280" y="234888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 descr="1401803462_bo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4048" y="3068960"/>
            <a:ext cx="576064" cy="576064"/>
          </a:xfrm>
          <a:prstGeom prst="rect">
            <a:avLst/>
          </a:prstGeom>
        </p:spPr>
      </p:pic>
      <p:pic>
        <p:nvPicPr>
          <p:cNvPr id="26" name="Image 25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755577" y="1816885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ZoneTexte 28"/>
          <p:cNvSpPr txBox="1"/>
          <p:nvPr/>
        </p:nvSpPr>
        <p:spPr>
          <a:xfrm>
            <a:off x="877559" y="260897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Image 29" descr="git-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617" y="448733"/>
            <a:ext cx="432048" cy="432048"/>
          </a:xfrm>
          <a:prstGeom prst="rect">
            <a:avLst/>
          </a:prstGeom>
        </p:spPr>
      </p:pic>
      <p:pic>
        <p:nvPicPr>
          <p:cNvPr id="31" name="Image 30" descr="Logo_SV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585" y="160701"/>
            <a:ext cx="432048" cy="298113"/>
          </a:xfrm>
          <a:prstGeom prst="rect">
            <a:avLst/>
          </a:prstGeom>
        </p:spPr>
      </p:pic>
      <p:pic>
        <p:nvPicPr>
          <p:cNvPr id="18" name="Image 17" descr="logo_html5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585" y="880781"/>
            <a:ext cx="720080" cy="421922"/>
          </a:xfrm>
          <a:prstGeom prst="rect">
            <a:avLst/>
          </a:prstGeom>
        </p:spPr>
      </p:pic>
      <p:pic>
        <p:nvPicPr>
          <p:cNvPr id="15" name="Image 14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2555776" y="2924944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 rot="16200000">
            <a:off x="2109758" y="1642770"/>
            <a:ext cx="1684123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699790" y="371703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CI</a:t>
            </a:r>
            <a:endParaRPr lang="fr-FR" sz="1200" b="1" dirty="0">
              <a:solidFill>
                <a:schemeClr val="accent3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 32" descr="logo_jenkin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7782" y="2060849"/>
            <a:ext cx="642367" cy="642367"/>
          </a:xfrm>
          <a:prstGeom prst="rect">
            <a:avLst/>
          </a:prstGeom>
        </p:spPr>
      </p:pic>
      <p:pic>
        <p:nvPicPr>
          <p:cNvPr id="34" name="Image 33" descr="Maven_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3766" y="1700809"/>
            <a:ext cx="855183" cy="213796"/>
          </a:xfrm>
          <a:prstGeom prst="rect">
            <a:avLst/>
          </a:prstGeom>
        </p:spPr>
      </p:pic>
      <p:pic>
        <p:nvPicPr>
          <p:cNvPr id="35" name="Image 34" descr="nxus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7782" y="1412777"/>
            <a:ext cx="709277" cy="144016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560284" y="5445224"/>
            <a:ext cx="50405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QA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028384" y="5445224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285475" y="6381328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5536" y="5888305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375708" y="5949280"/>
            <a:ext cx="103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Technical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0" name="Connecteur droit avec flèche 59"/>
          <p:cNvCxnSpPr>
            <a:stCxn id="15" idx="1"/>
            <a:endCxn id="25" idx="1"/>
          </p:cNvCxnSpPr>
          <p:nvPr/>
        </p:nvCxnSpPr>
        <p:spPr>
          <a:xfrm>
            <a:off x="3347864" y="3320988"/>
            <a:ext cx="165618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" idx="6"/>
            <a:endCxn id="14" idx="1"/>
          </p:cNvCxnSpPr>
          <p:nvPr/>
        </p:nvCxnSpPr>
        <p:spPr>
          <a:xfrm>
            <a:off x="1763688" y="4113076"/>
            <a:ext cx="309634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stCxn id="24" idx="2"/>
            <a:endCxn id="9" idx="0"/>
          </p:cNvCxnSpPr>
          <p:nvPr/>
        </p:nvCxnSpPr>
        <p:spPr>
          <a:xfrm>
            <a:off x="7560332" y="2625879"/>
            <a:ext cx="0" cy="587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Connecteur en angle 86"/>
          <p:cNvCxnSpPr>
            <a:stCxn id="9" idx="4"/>
          </p:cNvCxnSpPr>
          <p:nvPr/>
        </p:nvCxnSpPr>
        <p:spPr>
          <a:xfrm rot="5400000">
            <a:off x="6912260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5" idx="4"/>
          </p:cNvCxnSpPr>
          <p:nvPr/>
        </p:nvCxnSpPr>
        <p:spPr>
          <a:xfrm rot="5400000">
            <a:off x="611560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Connecteur en angle 91"/>
          <p:cNvCxnSpPr>
            <a:stCxn id="5" idx="4"/>
          </p:cNvCxnSpPr>
          <p:nvPr/>
        </p:nvCxnSpPr>
        <p:spPr>
          <a:xfrm rot="16200000" flipH="1">
            <a:off x="1187624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Connecteur en angle 92"/>
          <p:cNvCxnSpPr>
            <a:stCxn id="25" idx="3"/>
            <a:endCxn id="9" idx="2"/>
          </p:cNvCxnSpPr>
          <p:nvPr/>
        </p:nvCxnSpPr>
        <p:spPr>
          <a:xfrm>
            <a:off x="5580112" y="3356992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Connecteur en angle 95"/>
          <p:cNvCxnSpPr>
            <a:stCxn id="14" idx="3"/>
            <a:endCxn id="9" idx="2"/>
          </p:cNvCxnSpPr>
          <p:nvPr/>
        </p:nvCxnSpPr>
        <p:spPr>
          <a:xfrm flipV="1">
            <a:off x="5580112" y="3753036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Connecteur en angle 98"/>
          <p:cNvCxnSpPr>
            <a:stCxn id="9" idx="4"/>
          </p:cNvCxnSpPr>
          <p:nvPr/>
        </p:nvCxnSpPr>
        <p:spPr>
          <a:xfrm rot="16200000" flipH="1">
            <a:off x="7704348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>
            <a:stCxn id="9" idx="4"/>
          </p:cNvCxnSpPr>
          <p:nvPr/>
        </p:nvCxnSpPr>
        <p:spPr>
          <a:xfrm rot="16200000" flipH="1">
            <a:off x="6842807" y="5010620"/>
            <a:ext cx="1440160" cy="51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Connecteur en angle 106"/>
          <p:cNvCxnSpPr>
            <a:stCxn id="26" idx="1"/>
            <a:endCxn id="15" idx="3"/>
          </p:cNvCxnSpPr>
          <p:nvPr/>
        </p:nvCxnSpPr>
        <p:spPr>
          <a:xfrm>
            <a:off x="1547665" y="2212929"/>
            <a:ext cx="1008111" cy="11080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9" name="Forme 108"/>
          <p:cNvCxnSpPr>
            <a:stCxn id="26" idx="3"/>
            <a:endCxn id="5" idx="2"/>
          </p:cNvCxnSpPr>
          <p:nvPr/>
        </p:nvCxnSpPr>
        <p:spPr>
          <a:xfrm rot="10800000" flipV="1">
            <a:off x="683569" y="2212928"/>
            <a:ext cx="72009" cy="1900147"/>
          </a:xfrm>
          <a:prstGeom prst="bentConnector3">
            <a:avLst>
              <a:gd name="adj1" fmla="val 41746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1" name="ZoneTexte 110"/>
          <p:cNvSpPr txBox="1"/>
          <p:nvPr/>
        </p:nvSpPr>
        <p:spPr>
          <a:xfrm>
            <a:off x="4860032" y="443711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DEX, PTI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5004048" y="285293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995936" y="1268760"/>
            <a:ext cx="2376264" cy="1224136"/>
          </a:xfrm>
          <a:prstGeom prst="wedgeRectCallout">
            <a:avLst>
              <a:gd name="adj1" fmla="val -28847"/>
              <a:gd name="adj2" fmla="val 9129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Pas de communication</a:t>
            </a:r>
            <a:br>
              <a:rPr lang="fr-FR" sz="1400" dirty="0" smtClean="0">
                <a:solidFill>
                  <a:srgbClr val="C00000"/>
                </a:solidFill>
              </a:rPr>
            </a:br>
            <a:r>
              <a:rPr lang="fr-FR" sz="1400" dirty="0" smtClean="0">
                <a:solidFill>
                  <a:srgbClr val="C00000"/>
                </a:solidFill>
              </a:rPr>
              <a:t>Pas de partage</a:t>
            </a:r>
            <a:br>
              <a:rPr lang="fr-FR" sz="1400" dirty="0" smtClean="0">
                <a:solidFill>
                  <a:srgbClr val="C00000"/>
                </a:solidFill>
              </a:rPr>
            </a:br>
            <a:endParaRPr lang="fr-FR" sz="1400" dirty="0" smtClean="0">
              <a:solidFill>
                <a:srgbClr val="C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C00000"/>
                </a:solidFill>
              </a:rPr>
              <a:t>Rupture </a:t>
            </a:r>
            <a:r>
              <a:rPr lang="en-US" sz="1400" dirty="0" err="1" smtClean="0">
                <a:solidFill>
                  <a:srgbClr val="C00000"/>
                </a:solidFill>
              </a:rPr>
              <a:t>dans</a:t>
            </a:r>
            <a:r>
              <a:rPr lang="en-US" sz="1400" dirty="0" smtClean="0">
                <a:solidFill>
                  <a:srgbClr val="C00000"/>
                </a:solidFill>
              </a:rPr>
              <a:t> les </a:t>
            </a:r>
            <a:r>
              <a:rPr lang="en-US" sz="1400" dirty="0" err="1" smtClean="0">
                <a:solidFill>
                  <a:srgbClr val="C00000"/>
                </a:solidFill>
              </a:rPr>
              <a:t>processus</a:t>
            </a:r>
            <a:endParaRPr lang="fr-FR" sz="1400" dirty="0" smtClean="0">
              <a:solidFill>
                <a:srgbClr val="C00000"/>
              </a:solidFill>
            </a:endParaRPr>
          </a:p>
        </p:txBody>
      </p:sp>
      <p:pic>
        <p:nvPicPr>
          <p:cNvPr id="119" name="Image 118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3528" y="5373216"/>
            <a:ext cx="576064" cy="576064"/>
          </a:xfrm>
          <a:prstGeom prst="rect">
            <a:avLst/>
          </a:prstGeom>
        </p:spPr>
      </p:pic>
      <p:pic>
        <p:nvPicPr>
          <p:cNvPr id="120" name="Image 119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656" y="5373216"/>
            <a:ext cx="576064" cy="576064"/>
          </a:xfrm>
          <a:prstGeom prst="rect">
            <a:avLst/>
          </a:prstGeom>
        </p:spPr>
      </p:pic>
      <p:pic>
        <p:nvPicPr>
          <p:cNvPr id="121" name="Image 120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4208" y="4869160"/>
            <a:ext cx="576064" cy="576064"/>
          </a:xfrm>
          <a:prstGeom prst="rect">
            <a:avLst/>
          </a:prstGeom>
        </p:spPr>
      </p:pic>
      <p:pic>
        <p:nvPicPr>
          <p:cNvPr id="122" name="Image 121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6296" y="5805264"/>
            <a:ext cx="576064" cy="576064"/>
          </a:xfrm>
          <a:prstGeom prst="rect">
            <a:avLst/>
          </a:prstGeom>
        </p:spPr>
      </p:pic>
      <p:pic>
        <p:nvPicPr>
          <p:cNvPr id="123" name="Image 122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28384" y="4869160"/>
            <a:ext cx="576064" cy="576064"/>
          </a:xfrm>
          <a:prstGeom prst="rect">
            <a:avLst/>
          </a:prstGeom>
        </p:spPr>
      </p:pic>
      <p:sp>
        <p:nvSpPr>
          <p:cNvPr id="58" name="Sous-titre 2"/>
          <p:cNvSpPr txBox="1">
            <a:spLocks/>
          </p:cNvSpPr>
          <p:nvPr/>
        </p:nvSpPr>
        <p:spPr>
          <a:xfrm>
            <a:off x="2771800" y="5589240"/>
            <a:ext cx="3888432" cy="4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itchFamily="2" charset="0"/>
                <a:ea typeface="+mn-ea"/>
                <a:cs typeface="MV Boli" pitchFamily="2" charset="0"/>
              </a:rPr>
              <a:t>Un contexte classique …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Print" pitchFamily="2" charset="0"/>
              <a:ea typeface="+mn-ea"/>
              <a:cs typeface="MV Boli" pitchFamily="2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rot="16200000">
            <a:off x="333467" y="555666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6"/>
          <p:cNvGrpSpPr/>
          <p:nvPr/>
        </p:nvGrpSpPr>
        <p:grpSpPr>
          <a:xfrm>
            <a:off x="683568" y="3573016"/>
            <a:ext cx="1080120" cy="1080120"/>
            <a:chOff x="2699792" y="2204864"/>
            <a:chExt cx="1080120" cy="1080120"/>
          </a:xfrm>
        </p:grpSpPr>
        <p:sp>
          <p:nvSpPr>
            <p:cNvPr id="5" name="Ellipse 4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11"/>
          <p:cNvGrpSpPr/>
          <p:nvPr/>
        </p:nvGrpSpPr>
        <p:grpSpPr>
          <a:xfrm>
            <a:off x="7020272" y="3212976"/>
            <a:ext cx="1080120" cy="1080120"/>
            <a:chOff x="5220072" y="2852936"/>
            <a:chExt cx="1080120" cy="1080120"/>
          </a:xfrm>
        </p:grpSpPr>
        <p:sp>
          <p:nvSpPr>
            <p:cNvPr id="9" name="Ellipse 8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Image 13" descr="1401801859_do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3789040"/>
            <a:ext cx="720080" cy="720080"/>
          </a:xfrm>
          <a:prstGeom prst="rect">
            <a:avLst/>
          </a:prstGeom>
        </p:spPr>
      </p:pic>
      <p:pic>
        <p:nvPicPr>
          <p:cNvPr id="17" name="Image 16" descr="JAV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9" y="1312829"/>
            <a:ext cx="432048" cy="432048"/>
          </a:xfrm>
          <a:prstGeom prst="rect">
            <a:avLst/>
          </a:prstGeom>
        </p:spPr>
      </p:pic>
      <p:pic>
        <p:nvPicPr>
          <p:cNvPr id="20" name="Image 19" descr="brickwa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2852936"/>
            <a:ext cx="777686" cy="1800200"/>
          </a:xfrm>
          <a:prstGeom prst="rect">
            <a:avLst/>
          </a:prstGeom>
        </p:spPr>
      </p:pic>
      <p:grpSp>
        <p:nvGrpSpPr>
          <p:cNvPr id="7" name="Groupe 22"/>
          <p:cNvGrpSpPr/>
          <p:nvPr/>
        </p:nvGrpSpPr>
        <p:grpSpPr>
          <a:xfrm>
            <a:off x="6948264" y="1556792"/>
            <a:ext cx="944488" cy="792088"/>
            <a:chOff x="4067944" y="2852936"/>
            <a:chExt cx="944488" cy="792088"/>
          </a:xfrm>
        </p:grpSpPr>
        <p:pic>
          <p:nvPicPr>
            <p:cNvPr id="13" name="Image 12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21" name="Image 20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22" name="Image 21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sp>
        <p:nvSpPr>
          <p:cNvPr id="24" name="ZoneTexte 23"/>
          <p:cNvSpPr txBox="1"/>
          <p:nvPr/>
        </p:nvSpPr>
        <p:spPr>
          <a:xfrm>
            <a:off x="7092280" y="234888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 descr="1401803462_bo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4048" y="3068960"/>
            <a:ext cx="576064" cy="576064"/>
          </a:xfrm>
          <a:prstGeom prst="rect">
            <a:avLst/>
          </a:prstGeom>
        </p:spPr>
      </p:pic>
      <p:pic>
        <p:nvPicPr>
          <p:cNvPr id="26" name="Image 25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755577" y="1816885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ZoneTexte 28"/>
          <p:cNvSpPr txBox="1"/>
          <p:nvPr/>
        </p:nvSpPr>
        <p:spPr>
          <a:xfrm>
            <a:off x="877559" y="260897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Image 29" descr="git-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617" y="448733"/>
            <a:ext cx="432048" cy="432048"/>
          </a:xfrm>
          <a:prstGeom prst="rect">
            <a:avLst/>
          </a:prstGeom>
        </p:spPr>
      </p:pic>
      <p:pic>
        <p:nvPicPr>
          <p:cNvPr id="31" name="Image 30" descr="Logo_SV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585" y="160701"/>
            <a:ext cx="432048" cy="298113"/>
          </a:xfrm>
          <a:prstGeom prst="rect">
            <a:avLst/>
          </a:prstGeom>
        </p:spPr>
      </p:pic>
      <p:pic>
        <p:nvPicPr>
          <p:cNvPr id="18" name="Image 17" descr="logo_html5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585" y="880781"/>
            <a:ext cx="720080" cy="421922"/>
          </a:xfrm>
          <a:prstGeom prst="rect">
            <a:avLst/>
          </a:prstGeom>
        </p:spPr>
      </p:pic>
      <p:pic>
        <p:nvPicPr>
          <p:cNvPr id="15" name="Image 14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2555776" y="2924944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 rot="16200000">
            <a:off x="2109758" y="1642770"/>
            <a:ext cx="1684123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699790" y="371703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CI</a:t>
            </a:r>
            <a:endParaRPr lang="fr-FR" sz="1200" b="1" dirty="0">
              <a:solidFill>
                <a:schemeClr val="accent3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 32" descr="logo_jenkin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7782" y="2060849"/>
            <a:ext cx="642367" cy="642367"/>
          </a:xfrm>
          <a:prstGeom prst="rect">
            <a:avLst/>
          </a:prstGeom>
        </p:spPr>
      </p:pic>
      <p:pic>
        <p:nvPicPr>
          <p:cNvPr id="34" name="Image 33" descr="Maven_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3766" y="1700809"/>
            <a:ext cx="855183" cy="213796"/>
          </a:xfrm>
          <a:prstGeom prst="rect">
            <a:avLst/>
          </a:prstGeom>
        </p:spPr>
      </p:pic>
      <p:pic>
        <p:nvPicPr>
          <p:cNvPr id="35" name="Image 34" descr="nxus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7782" y="1412777"/>
            <a:ext cx="709277" cy="144016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560284" y="5445224"/>
            <a:ext cx="50405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QA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028384" y="5445224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285475" y="6381328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5536" y="5888305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375708" y="5949280"/>
            <a:ext cx="103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Technical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0" name="Connecteur droit avec flèche 59"/>
          <p:cNvCxnSpPr>
            <a:stCxn id="15" idx="1"/>
            <a:endCxn id="25" idx="1"/>
          </p:cNvCxnSpPr>
          <p:nvPr/>
        </p:nvCxnSpPr>
        <p:spPr>
          <a:xfrm>
            <a:off x="3347864" y="3320988"/>
            <a:ext cx="165618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" idx="6"/>
            <a:endCxn id="14" idx="1"/>
          </p:cNvCxnSpPr>
          <p:nvPr/>
        </p:nvCxnSpPr>
        <p:spPr>
          <a:xfrm>
            <a:off x="1763688" y="4113076"/>
            <a:ext cx="309634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stCxn id="24" idx="2"/>
            <a:endCxn id="9" idx="0"/>
          </p:cNvCxnSpPr>
          <p:nvPr/>
        </p:nvCxnSpPr>
        <p:spPr>
          <a:xfrm>
            <a:off x="7560332" y="2625879"/>
            <a:ext cx="0" cy="587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Connecteur en angle 86"/>
          <p:cNvCxnSpPr>
            <a:stCxn id="9" idx="4"/>
          </p:cNvCxnSpPr>
          <p:nvPr/>
        </p:nvCxnSpPr>
        <p:spPr>
          <a:xfrm rot="5400000">
            <a:off x="6912260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5" idx="4"/>
          </p:cNvCxnSpPr>
          <p:nvPr/>
        </p:nvCxnSpPr>
        <p:spPr>
          <a:xfrm rot="5400000">
            <a:off x="611560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Connecteur en angle 91"/>
          <p:cNvCxnSpPr>
            <a:stCxn id="5" idx="4"/>
          </p:cNvCxnSpPr>
          <p:nvPr/>
        </p:nvCxnSpPr>
        <p:spPr>
          <a:xfrm rot="16200000" flipH="1">
            <a:off x="1187624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Connecteur en angle 92"/>
          <p:cNvCxnSpPr>
            <a:stCxn id="25" idx="3"/>
            <a:endCxn id="9" idx="2"/>
          </p:cNvCxnSpPr>
          <p:nvPr/>
        </p:nvCxnSpPr>
        <p:spPr>
          <a:xfrm>
            <a:off x="5580112" y="3356992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Connecteur en angle 95"/>
          <p:cNvCxnSpPr>
            <a:stCxn id="14" idx="3"/>
            <a:endCxn id="9" idx="2"/>
          </p:cNvCxnSpPr>
          <p:nvPr/>
        </p:nvCxnSpPr>
        <p:spPr>
          <a:xfrm flipV="1">
            <a:off x="5580112" y="3753036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Connecteur en angle 98"/>
          <p:cNvCxnSpPr>
            <a:stCxn id="9" idx="4"/>
          </p:cNvCxnSpPr>
          <p:nvPr/>
        </p:nvCxnSpPr>
        <p:spPr>
          <a:xfrm rot="16200000" flipH="1">
            <a:off x="7704348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>
            <a:stCxn id="9" idx="4"/>
          </p:cNvCxnSpPr>
          <p:nvPr/>
        </p:nvCxnSpPr>
        <p:spPr>
          <a:xfrm rot="16200000" flipH="1">
            <a:off x="6842807" y="5010620"/>
            <a:ext cx="1440160" cy="51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Connecteur en angle 106"/>
          <p:cNvCxnSpPr>
            <a:stCxn id="26" idx="1"/>
            <a:endCxn id="15" idx="3"/>
          </p:cNvCxnSpPr>
          <p:nvPr/>
        </p:nvCxnSpPr>
        <p:spPr>
          <a:xfrm>
            <a:off x="1547665" y="2212929"/>
            <a:ext cx="1008111" cy="11080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9" name="Forme 108"/>
          <p:cNvCxnSpPr>
            <a:stCxn id="26" idx="3"/>
            <a:endCxn id="5" idx="2"/>
          </p:cNvCxnSpPr>
          <p:nvPr/>
        </p:nvCxnSpPr>
        <p:spPr>
          <a:xfrm rot="10800000" flipV="1">
            <a:off x="683569" y="2212928"/>
            <a:ext cx="72009" cy="1900147"/>
          </a:xfrm>
          <a:prstGeom prst="bentConnector3">
            <a:avLst>
              <a:gd name="adj1" fmla="val 41746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1" name="ZoneTexte 110"/>
          <p:cNvSpPr txBox="1"/>
          <p:nvPr/>
        </p:nvSpPr>
        <p:spPr>
          <a:xfrm>
            <a:off x="4860032" y="443711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DEX, PTI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5004048" y="285293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9" name="Image 118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3528" y="5373216"/>
            <a:ext cx="576064" cy="576064"/>
          </a:xfrm>
          <a:prstGeom prst="rect">
            <a:avLst/>
          </a:prstGeom>
        </p:spPr>
      </p:pic>
      <p:pic>
        <p:nvPicPr>
          <p:cNvPr id="120" name="Image 119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656" y="5373216"/>
            <a:ext cx="576064" cy="576064"/>
          </a:xfrm>
          <a:prstGeom prst="rect">
            <a:avLst/>
          </a:prstGeom>
        </p:spPr>
      </p:pic>
      <p:pic>
        <p:nvPicPr>
          <p:cNvPr id="121" name="Image 120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4208" y="4869160"/>
            <a:ext cx="576064" cy="576064"/>
          </a:xfrm>
          <a:prstGeom prst="rect">
            <a:avLst/>
          </a:prstGeom>
        </p:spPr>
      </p:pic>
      <p:pic>
        <p:nvPicPr>
          <p:cNvPr id="122" name="Image 121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6296" y="5805264"/>
            <a:ext cx="576064" cy="576064"/>
          </a:xfrm>
          <a:prstGeom prst="rect">
            <a:avLst/>
          </a:prstGeom>
        </p:spPr>
      </p:pic>
      <p:pic>
        <p:nvPicPr>
          <p:cNvPr id="123" name="Image 122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28384" y="4869160"/>
            <a:ext cx="576064" cy="57606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716016" y="1052736"/>
            <a:ext cx="1935832" cy="999728"/>
          </a:xfrm>
          <a:prstGeom prst="wedgeRectCallout">
            <a:avLst>
              <a:gd name="adj1" fmla="val 62779"/>
              <a:gd name="adj2" fmla="val 362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rgbClr val="C00000"/>
                </a:solidFill>
              </a:rPr>
              <a:t>Séparation du code entre l'infra et l'application</a:t>
            </a:r>
          </a:p>
        </p:txBody>
      </p:sp>
      <p:sp>
        <p:nvSpPr>
          <p:cNvPr id="62" name="Sous-titre 2"/>
          <p:cNvSpPr txBox="1">
            <a:spLocks/>
          </p:cNvSpPr>
          <p:nvPr/>
        </p:nvSpPr>
        <p:spPr>
          <a:xfrm>
            <a:off x="2771800" y="5589240"/>
            <a:ext cx="3888432" cy="4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itchFamily="2" charset="0"/>
                <a:ea typeface="+mn-ea"/>
                <a:cs typeface="MV Boli" pitchFamily="2" charset="0"/>
              </a:rPr>
              <a:t>Un contexte classique …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Print" pitchFamily="2" charset="0"/>
              <a:ea typeface="+mn-ea"/>
              <a:cs typeface="MV Boli" pitchFamily="2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 rot="16200000">
            <a:off x="333467" y="555666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6"/>
          <p:cNvGrpSpPr/>
          <p:nvPr/>
        </p:nvGrpSpPr>
        <p:grpSpPr>
          <a:xfrm>
            <a:off x="683568" y="3573016"/>
            <a:ext cx="1080120" cy="1080120"/>
            <a:chOff x="2699792" y="2204864"/>
            <a:chExt cx="1080120" cy="1080120"/>
          </a:xfrm>
        </p:grpSpPr>
        <p:sp>
          <p:nvSpPr>
            <p:cNvPr id="5" name="Ellipse 4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11"/>
          <p:cNvGrpSpPr/>
          <p:nvPr/>
        </p:nvGrpSpPr>
        <p:grpSpPr>
          <a:xfrm>
            <a:off x="7020272" y="3212976"/>
            <a:ext cx="1080120" cy="1080120"/>
            <a:chOff x="5220072" y="2852936"/>
            <a:chExt cx="1080120" cy="1080120"/>
          </a:xfrm>
        </p:grpSpPr>
        <p:sp>
          <p:nvSpPr>
            <p:cNvPr id="9" name="Ellipse 8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Image 13" descr="1401801859_do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0032" y="3789040"/>
            <a:ext cx="720080" cy="720080"/>
          </a:xfrm>
          <a:prstGeom prst="rect">
            <a:avLst/>
          </a:prstGeom>
        </p:spPr>
      </p:pic>
      <p:pic>
        <p:nvPicPr>
          <p:cNvPr id="17" name="Image 16" descr="JAV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609" y="1312829"/>
            <a:ext cx="432048" cy="432048"/>
          </a:xfrm>
          <a:prstGeom prst="rect">
            <a:avLst/>
          </a:prstGeom>
        </p:spPr>
      </p:pic>
      <p:pic>
        <p:nvPicPr>
          <p:cNvPr id="20" name="Image 19" descr="brickwa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2852936"/>
            <a:ext cx="777686" cy="1800200"/>
          </a:xfrm>
          <a:prstGeom prst="rect">
            <a:avLst/>
          </a:prstGeom>
        </p:spPr>
      </p:pic>
      <p:grpSp>
        <p:nvGrpSpPr>
          <p:cNvPr id="7" name="Groupe 22"/>
          <p:cNvGrpSpPr/>
          <p:nvPr/>
        </p:nvGrpSpPr>
        <p:grpSpPr>
          <a:xfrm>
            <a:off x="6948264" y="1556792"/>
            <a:ext cx="944488" cy="792088"/>
            <a:chOff x="4067944" y="2852936"/>
            <a:chExt cx="944488" cy="792088"/>
          </a:xfrm>
        </p:grpSpPr>
        <p:pic>
          <p:nvPicPr>
            <p:cNvPr id="13" name="Image 12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21" name="Image 20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22" name="Image 21" descr="1401801100_text-x-script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sp>
        <p:nvSpPr>
          <p:cNvPr id="24" name="ZoneTexte 23"/>
          <p:cNvSpPr txBox="1"/>
          <p:nvPr/>
        </p:nvSpPr>
        <p:spPr>
          <a:xfrm>
            <a:off x="7092280" y="2348880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 descr="1401803462_box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04048" y="3068960"/>
            <a:ext cx="576064" cy="576064"/>
          </a:xfrm>
          <a:prstGeom prst="rect">
            <a:avLst/>
          </a:prstGeom>
        </p:spPr>
      </p:pic>
      <p:pic>
        <p:nvPicPr>
          <p:cNvPr id="26" name="Image 25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755577" y="1816885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ZoneTexte 28"/>
          <p:cNvSpPr txBox="1"/>
          <p:nvPr/>
        </p:nvSpPr>
        <p:spPr>
          <a:xfrm>
            <a:off x="877559" y="260897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Image 29" descr="git-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5617" y="448733"/>
            <a:ext cx="432048" cy="432048"/>
          </a:xfrm>
          <a:prstGeom prst="rect">
            <a:avLst/>
          </a:prstGeom>
        </p:spPr>
      </p:pic>
      <p:pic>
        <p:nvPicPr>
          <p:cNvPr id="31" name="Image 30" descr="Logo_SVN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585" y="160701"/>
            <a:ext cx="432048" cy="298113"/>
          </a:xfrm>
          <a:prstGeom prst="rect">
            <a:avLst/>
          </a:prstGeom>
        </p:spPr>
      </p:pic>
      <p:pic>
        <p:nvPicPr>
          <p:cNvPr id="18" name="Image 17" descr="logo_html5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585" y="880781"/>
            <a:ext cx="720080" cy="421922"/>
          </a:xfrm>
          <a:prstGeom prst="rect">
            <a:avLst/>
          </a:prstGeom>
        </p:spPr>
      </p:pic>
      <p:pic>
        <p:nvPicPr>
          <p:cNvPr id="15" name="Image 14" descr="1401802177_PixelKit_network_ico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800000">
            <a:off x="2555776" y="2924944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 rot="16200000">
            <a:off x="2109758" y="1642770"/>
            <a:ext cx="1684123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699790" y="371703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3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CI</a:t>
            </a:r>
            <a:endParaRPr lang="fr-FR" sz="1200" b="1" dirty="0">
              <a:solidFill>
                <a:schemeClr val="accent3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Image 32" descr="logo_jenkins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27782" y="2060849"/>
            <a:ext cx="642367" cy="642367"/>
          </a:xfrm>
          <a:prstGeom prst="rect">
            <a:avLst/>
          </a:prstGeom>
        </p:spPr>
      </p:pic>
      <p:pic>
        <p:nvPicPr>
          <p:cNvPr id="34" name="Image 33" descr="Maven_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83766" y="1700809"/>
            <a:ext cx="855183" cy="213796"/>
          </a:xfrm>
          <a:prstGeom prst="rect">
            <a:avLst/>
          </a:prstGeom>
        </p:spPr>
      </p:pic>
      <p:pic>
        <p:nvPicPr>
          <p:cNvPr id="35" name="Image 34" descr="nxus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27782" y="1412777"/>
            <a:ext cx="709277" cy="144016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560284" y="5445224"/>
            <a:ext cx="50405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QA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028384" y="5445224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285475" y="6381328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5536" y="5888305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375708" y="5949280"/>
            <a:ext cx="103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Technical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/>
            </a:r>
            <a:b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0" name="Connecteur droit avec flèche 59"/>
          <p:cNvCxnSpPr>
            <a:stCxn id="15" idx="1"/>
            <a:endCxn id="25" idx="1"/>
          </p:cNvCxnSpPr>
          <p:nvPr/>
        </p:nvCxnSpPr>
        <p:spPr>
          <a:xfrm>
            <a:off x="3347864" y="3320988"/>
            <a:ext cx="165618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5" idx="6"/>
            <a:endCxn id="14" idx="1"/>
          </p:cNvCxnSpPr>
          <p:nvPr/>
        </p:nvCxnSpPr>
        <p:spPr>
          <a:xfrm>
            <a:off x="1763688" y="4113076"/>
            <a:ext cx="3096344" cy="36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>
            <a:stCxn id="24" idx="2"/>
            <a:endCxn id="9" idx="0"/>
          </p:cNvCxnSpPr>
          <p:nvPr/>
        </p:nvCxnSpPr>
        <p:spPr>
          <a:xfrm>
            <a:off x="7560332" y="2625879"/>
            <a:ext cx="0" cy="587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Connecteur en angle 86"/>
          <p:cNvCxnSpPr>
            <a:stCxn id="9" idx="4"/>
          </p:cNvCxnSpPr>
          <p:nvPr/>
        </p:nvCxnSpPr>
        <p:spPr>
          <a:xfrm rot="5400000">
            <a:off x="6912260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5" idx="4"/>
          </p:cNvCxnSpPr>
          <p:nvPr/>
        </p:nvCxnSpPr>
        <p:spPr>
          <a:xfrm rot="5400000">
            <a:off x="611560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Connecteur en angle 91"/>
          <p:cNvCxnSpPr>
            <a:stCxn id="5" idx="4"/>
          </p:cNvCxnSpPr>
          <p:nvPr/>
        </p:nvCxnSpPr>
        <p:spPr>
          <a:xfrm rot="16200000" flipH="1">
            <a:off x="1187624" y="4689140"/>
            <a:ext cx="648072" cy="576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Connecteur en angle 92"/>
          <p:cNvCxnSpPr>
            <a:stCxn id="25" idx="3"/>
            <a:endCxn id="9" idx="2"/>
          </p:cNvCxnSpPr>
          <p:nvPr/>
        </p:nvCxnSpPr>
        <p:spPr>
          <a:xfrm>
            <a:off x="5580112" y="3356992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6" name="Connecteur en angle 95"/>
          <p:cNvCxnSpPr>
            <a:stCxn id="14" idx="3"/>
            <a:endCxn id="9" idx="2"/>
          </p:cNvCxnSpPr>
          <p:nvPr/>
        </p:nvCxnSpPr>
        <p:spPr>
          <a:xfrm flipV="1">
            <a:off x="5580112" y="3753036"/>
            <a:ext cx="1440160" cy="39604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9" name="Connecteur en angle 98"/>
          <p:cNvCxnSpPr>
            <a:stCxn id="9" idx="4"/>
          </p:cNvCxnSpPr>
          <p:nvPr/>
        </p:nvCxnSpPr>
        <p:spPr>
          <a:xfrm rot="16200000" flipH="1">
            <a:off x="7704348" y="4149080"/>
            <a:ext cx="504056" cy="7920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>
            <a:stCxn id="9" idx="4"/>
          </p:cNvCxnSpPr>
          <p:nvPr/>
        </p:nvCxnSpPr>
        <p:spPr>
          <a:xfrm rot="16200000" flipH="1">
            <a:off x="6842807" y="5010620"/>
            <a:ext cx="1440160" cy="511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7" name="Connecteur en angle 106"/>
          <p:cNvCxnSpPr>
            <a:stCxn id="26" idx="1"/>
            <a:endCxn id="15" idx="3"/>
          </p:cNvCxnSpPr>
          <p:nvPr/>
        </p:nvCxnSpPr>
        <p:spPr>
          <a:xfrm>
            <a:off x="1547665" y="2212929"/>
            <a:ext cx="1008111" cy="11080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9" name="Forme 108"/>
          <p:cNvCxnSpPr>
            <a:stCxn id="26" idx="3"/>
            <a:endCxn id="5" idx="2"/>
          </p:cNvCxnSpPr>
          <p:nvPr/>
        </p:nvCxnSpPr>
        <p:spPr>
          <a:xfrm rot="10800000" flipV="1">
            <a:off x="683569" y="2212928"/>
            <a:ext cx="72009" cy="1900147"/>
          </a:xfrm>
          <a:prstGeom prst="bentConnector3">
            <a:avLst>
              <a:gd name="adj1" fmla="val 417460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1" name="ZoneTexte 110"/>
          <p:cNvSpPr txBox="1"/>
          <p:nvPr/>
        </p:nvSpPr>
        <p:spPr>
          <a:xfrm>
            <a:off x="4860032" y="4437112"/>
            <a:ext cx="11521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DEX, PTI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ZoneTexte 111"/>
          <p:cNvSpPr txBox="1"/>
          <p:nvPr/>
        </p:nvSpPr>
        <p:spPr>
          <a:xfrm>
            <a:off x="5004048" y="285293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9" name="Image 118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3528" y="5373216"/>
            <a:ext cx="576064" cy="576064"/>
          </a:xfrm>
          <a:prstGeom prst="rect">
            <a:avLst/>
          </a:prstGeom>
        </p:spPr>
      </p:pic>
      <p:pic>
        <p:nvPicPr>
          <p:cNvPr id="120" name="Image 119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5656" y="5373216"/>
            <a:ext cx="576064" cy="576064"/>
          </a:xfrm>
          <a:prstGeom prst="rect">
            <a:avLst/>
          </a:prstGeom>
        </p:spPr>
      </p:pic>
      <p:pic>
        <p:nvPicPr>
          <p:cNvPr id="121" name="Image 120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444208" y="4869160"/>
            <a:ext cx="576064" cy="576064"/>
          </a:xfrm>
          <a:prstGeom prst="rect">
            <a:avLst/>
          </a:prstGeom>
        </p:spPr>
      </p:pic>
      <p:pic>
        <p:nvPicPr>
          <p:cNvPr id="122" name="Image 121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6296" y="5805264"/>
            <a:ext cx="576064" cy="576064"/>
          </a:xfrm>
          <a:prstGeom prst="rect">
            <a:avLst/>
          </a:prstGeom>
        </p:spPr>
      </p:pic>
      <p:pic>
        <p:nvPicPr>
          <p:cNvPr id="123" name="Image 122" descr="1401807817_dedicated_serv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28384" y="4869160"/>
            <a:ext cx="576064" cy="576064"/>
          </a:xfrm>
          <a:prstGeom prst="rect">
            <a:avLst/>
          </a:prstGeom>
        </p:spPr>
      </p:pic>
      <p:grpSp>
        <p:nvGrpSpPr>
          <p:cNvPr id="62" name="Groupe 116"/>
          <p:cNvGrpSpPr/>
          <p:nvPr/>
        </p:nvGrpSpPr>
        <p:grpSpPr>
          <a:xfrm>
            <a:off x="2699792" y="4797152"/>
            <a:ext cx="3240360" cy="1988840"/>
            <a:chOff x="2699792" y="4869160"/>
            <a:chExt cx="3240360" cy="1988840"/>
          </a:xfrm>
        </p:grpSpPr>
        <p:sp>
          <p:nvSpPr>
            <p:cNvPr id="63" name="Rectangle 62"/>
            <p:cNvSpPr/>
            <p:nvPr/>
          </p:nvSpPr>
          <p:spPr>
            <a:xfrm>
              <a:off x="3059832" y="5301208"/>
              <a:ext cx="2520280" cy="1224136"/>
            </a:xfrm>
            <a:prstGeom prst="wedgeRectCallout">
              <a:avLst>
                <a:gd name="adj1" fmla="val 80396"/>
                <a:gd name="adj2" fmla="val -5179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40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99792" y="4869160"/>
              <a:ext cx="3240360" cy="1988840"/>
            </a:xfrm>
            <a:prstGeom prst="wedgeRectCallout">
              <a:avLst>
                <a:gd name="adj1" fmla="val -67725"/>
                <a:gd name="adj2" fmla="val -8141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rgbClr val="C00000"/>
                  </a:solidFill>
                </a:rPr>
                <a:t/>
              </a:r>
              <a:br>
                <a:rPr lang="fr-FR" sz="1400" dirty="0" smtClean="0">
                  <a:solidFill>
                    <a:srgbClr val="C00000"/>
                  </a:solidFill>
                </a:rPr>
              </a:br>
              <a:r>
                <a:rPr lang="fr-FR" sz="1400" dirty="0" smtClean="0">
                  <a:solidFill>
                    <a:srgbClr val="C00000"/>
                  </a:solidFill>
                </a:rPr>
                <a:t>Pas de standard</a:t>
              </a:r>
            </a:p>
            <a:p>
              <a:pPr algn="ctr"/>
              <a:endParaRPr lang="fr-FR" sz="1400" dirty="0" smtClean="0">
                <a:solidFill>
                  <a:srgbClr val="C00000"/>
                </a:solidFill>
              </a:endParaRPr>
            </a:p>
            <a:p>
              <a:pPr>
                <a:buFont typeface="Wingdings" pitchFamily="2" charset="2"/>
                <a:buChar char="§"/>
              </a:pPr>
              <a:r>
                <a:rPr lang="fr-FR" sz="1400" dirty="0" smtClean="0">
                  <a:solidFill>
                    <a:srgbClr val="C00000"/>
                  </a:solidFill>
                </a:rPr>
                <a:t> Opérations manuelles</a:t>
              </a:r>
            </a:p>
            <a:p>
              <a:pPr>
                <a:buFont typeface="Wingdings" pitchFamily="2" charset="2"/>
                <a:buChar char="§"/>
              </a:pPr>
              <a:r>
                <a:rPr lang="fr-FR" sz="1400" dirty="0" smtClean="0">
                  <a:solidFill>
                    <a:srgbClr val="C00000"/>
                  </a:solidFill>
                </a:rPr>
                <a:t> Risques d'erreurs, </a:t>
              </a:r>
              <a:r>
                <a:rPr lang="fr-FR" sz="1400" dirty="0" err="1" smtClean="0">
                  <a:solidFill>
                    <a:srgbClr val="C00000"/>
                  </a:solidFill>
                </a:rPr>
                <a:t>répétabilité</a:t>
              </a:r>
              <a:r>
                <a:rPr lang="fr-FR" sz="1400" dirty="0" smtClean="0">
                  <a:solidFill>
                    <a:srgbClr val="C00000"/>
                  </a:solidFill>
                </a:rPr>
                <a:t> faible</a:t>
              </a:r>
            </a:p>
            <a:p>
              <a:pPr>
                <a:buFont typeface="Wingdings" pitchFamily="2" charset="2"/>
                <a:buChar char="§"/>
              </a:pPr>
              <a:r>
                <a:rPr lang="fr-FR" sz="1400" dirty="0" smtClean="0">
                  <a:solidFill>
                    <a:srgbClr val="C00000"/>
                  </a:solidFill>
                </a:rPr>
                <a:t> Environnement à la demande difficile</a:t>
              </a: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Sous-titre 2"/>
          <p:cNvSpPr txBox="1">
            <a:spLocks/>
          </p:cNvSpPr>
          <p:nvPr/>
        </p:nvSpPr>
        <p:spPr>
          <a:xfrm>
            <a:off x="3815408" y="3284984"/>
            <a:ext cx="5328592" cy="4766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itchFamily="2" charset="0"/>
                <a:ea typeface="+mn-ea"/>
                <a:cs typeface="MV Boli" pitchFamily="2" charset="0"/>
              </a:rPr>
              <a:t>Donc </a:t>
            </a:r>
            <a:r>
              <a:rPr kumimoji="0" lang="fr-FR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Print" pitchFamily="2" charset="0"/>
                <a:ea typeface="+mn-ea"/>
                <a:cs typeface="MV Boli" pitchFamily="2" charset="0"/>
              </a:rPr>
              <a:t>…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Print" pitchFamily="2" charset="0"/>
              <a:ea typeface="+mn-ea"/>
              <a:cs typeface="MV Boli" pitchFamily="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 rot="16200000">
            <a:off x="261459" y="627674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Image 6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1" y="1384837"/>
            <a:ext cx="432048" cy="432048"/>
          </a:xfrm>
          <a:prstGeom prst="rect">
            <a:avLst/>
          </a:prstGeom>
        </p:spPr>
      </p:pic>
      <p:pic>
        <p:nvPicPr>
          <p:cNvPr id="69" name="Image 68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83569" y="1888893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ZoneTexte 69"/>
          <p:cNvSpPr txBox="1"/>
          <p:nvPr/>
        </p:nvSpPr>
        <p:spPr>
          <a:xfrm>
            <a:off x="805551" y="268098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Image 70" descr="git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9" y="520741"/>
            <a:ext cx="432048" cy="432048"/>
          </a:xfrm>
          <a:prstGeom prst="rect">
            <a:avLst/>
          </a:prstGeom>
        </p:spPr>
      </p:pic>
      <p:pic>
        <p:nvPicPr>
          <p:cNvPr id="72" name="Image 71" descr="Logo_SV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7" y="232709"/>
            <a:ext cx="432048" cy="298113"/>
          </a:xfrm>
          <a:prstGeom prst="rect">
            <a:avLst/>
          </a:prstGeom>
        </p:spPr>
      </p:pic>
      <p:pic>
        <p:nvPicPr>
          <p:cNvPr id="73" name="Image 72" descr="logo_html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7" y="952789"/>
            <a:ext cx="720080" cy="421922"/>
          </a:xfrm>
          <a:prstGeom prst="rect">
            <a:avLst/>
          </a:prstGeom>
        </p:spPr>
      </p:pic>
      <p:grpSp>
        <p:nvGrpSpPr>
          <p:cNvPr id="4" name="Groupe 73"/>
          <p:cNvGrpSpPr/>
          <p:nvPr/>
        </p:nvGrpSpPr>
        <p:grpSpPr>
          <a:xfrm>
            <a:off x="1996636" y="548681"/>
            <a:ext cx="944488" cy="792088"/>
            <a:chOff x="4067944" y="2852936"/>
            <a:chExt cx="944488" cy="792088"/>
          </a:xfrm>
        </p:grpSpPr>
        <p:pic>
          <p:nvPicPr>
            <p:cNvPr id="75" name="Image 74" descr="1401801100_text-x-script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76" name="Image 75" descr="1401801100_text-x-script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78" name="Image 77" descr="1401801100_text-x-script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sp>
        <p:nvSpPr>
          <p:cNvPr id="81" name="Plus 80"/>
          <p:cNvSpPr/>
          <p:nvPr/>
        </p:nvSpPr>
        <p:spPr>
          <a:xfrm>
            <a:off x="1564588" y="764705"/>
            <a:ext cx="432048" cy="57606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9" name="Image 88" descr="homepage-docker-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23728" y="260648"/>
            <a:ext cx="783169" cy="648072"/>
          </a:xfrm>
          <a:prstGeom prst="rect">
            <a:avLst/>
          </a:prstGeom>
        </p:spPr>
      </p:pic>
      <p:cxnSp>
        <p:nvCxnSpPr>
          <p:cNvPr id="147" name="Connecteur droit avec flèche 146"/>
          <p:cNvCxnSpPr/>
          <p:nvPr/>
        </p:nvCxnSpPr>
        <p:spPr>
          <a:xfrm>
            <a:off x="1043608" y="3068960"/>
            <a:ext cx="0" cy="79208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 rot="16200000">
            <a:off x="261459" y="627674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Image 6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1" y="1384837"/>
            <a:ext cx="432048" cy="432048"/>
          </a:xfrm>
          <a:prstGeom prst="rect">
            <a:avLst/>
          </a:prstGeom>
        </p:spPr>
      </p:pic>
      <p:pic>
        <p:nvPicPr>
          <p:cNvPr id="69" name="Image 68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83569" y="1888893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ZoneTexte 69"/>
          <p:cNvSpPr txBox="1"/>
          <p:nvPr/>
        </p:nvSpPr>
        <p:spPr>
          <a:xfrm>
            <a:off x="805551" y="268098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Image 70" descr="git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9" y="520741"/>
            <a:ext cx="432048" cy="432048"/>
          </a:xfrm>
          <a:prstGeom prst="rect">
            <a:avLst/>
          </a:prstGeom>
        </p:spPr>
      </p:pic>
      <p:pic>
        <p:nvPicPr>
          <p:cNvPr id="72" name="Image 71" descr="Logo_SV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7" y="232709"/>
            <a:ext cx="432048" cy="298113"/>
          </a:xfrm>
          <a:prstGeom prst="rect">
            <a:avLst/>
          </a:prstGeom>
        </p:spPr>
      </p:pic>
      <p:pic>
        <p:nvPicPr>
          <p:cNvPr id="73" name="Image 72" descr="logo_html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7" y="952789"/>
            <a:ext cx="720080" cy="421922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3059831" y="4047455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Plus 80"/>
          <p:cNvSpPr/>
          <p:nvPr/>
        </p:nvSpPr>
        <p:spPr>
          <a:xfrm>
            <a:off x="1564588" y="764705"/>
            <a:ext cx="432048" cy="57606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81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3635896" y="5415607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Rectangle 82"/>
          <p:cNvSpPr/>
          <p:nvPr/>
        </p:nvSpPr>
        <p:spPr>
          <a:xfrm rot="16200000">
            <a:off x="3189878" y="3629374"/>
            <a:ext cx="1684123" cy="1800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logo_jenkin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3845" y="4551512"/>
            <a:ext cx="642367" cy="642367"/>
          </a:xfrm>
          <a:prstGeom prst="rect">
            <a:avLst/>
          </a:prstGeom>
        </p:spPr>
      </p:pic>
      <p:pic>
        <p:nvPicPr>
          <p:cNvPr id="85" name="Image 84" descr="Maven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9829" y="4191472"/>
            <a:ext cx="855183" cy="213796"/>
          </a:xfrm>
          <a:prstGeom prst="rect">
            <a:avLst/>
          </a:prstGeom>
        </p:spPr>
      </p:pic>
      <p:pic>
        <p:nvPicPr>
          <p:cNvPr id="86" name="Image 85" descr="nxus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3845" y="3903440"/>
            <a:ext cx="709277" cy="144016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2915816" y="623731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Continuous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Delivery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Platform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4" name="Image 9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51918" y="4191471"/>
            <a:ext cx="783169" cy="648072"/>
          </a:xfrm>
          <a:prstGeom prst="rect">
            <a:avLst/>
          </a:prstGeom>
        </p:spPr>
      </p:pic>
      <p:cxnSp>
        <p:nvCxnSpPr>
          <p:cNvPr id="142" name="Connecteur droit avec flèche 141"/>
          <p:cNvCxnSpPr/>
          <p:nvPr/>
        </p:nvCxnSpPr>
        <p:spPr>
          <a:xfrm>
            <a:off x="1835696" y="4869160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1043608" y="3068960"/>
            <a:ext cx="0" cy="79208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92" name="Groupe 73"/>
          <p:cNvGrpSpPr/>
          <p:nvPr/>
        </p:nvGrpSpPr>
        <p:grpSpPr>
          <a:xfrm>
            <a:off x="1996636" y="548681"/>
            <a:ext cx="944488" cy="792088"/>
            <a:chOff x="4067944" y="2852936"/>
            <a:chExt cx="944488" cy="792088"/>
          </a:xfrm>
        </p:grpSpPr>
        <p:pic>
          <p:nvPicPr>
            <p:cNvPr id="93" name="Image 92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96" name="Image 95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99" name="Image 98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pic>
        <p:nvPicPr>
          <p:cNvPr id="103" name="Image 102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728" y="260648"/>
            <a:ext cx="783169" cy="648072"/>
          </a:xfrm>
          <a:prstGeom prst="rect">
            <a:avLst/>
          </a:prstGeom>
        </p:spPr>
      </p:pic>
      <p:sp>
        <p:nvSpPr>
          <p:cNvPr id="39" name="Pensées 38"/>
          <p:cNvSpPr/>
          <p:nvPr/>
        </p:nvSpPr>
        <p:spPr>
          <a:xfrm>
            <a:off x="3779912" y="908720"/>
            <a:ext cx="4392488" cy="2592288"/>
          </a:xfrm>
          <a:prstGeom prst="cloud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Picture 4" descr="https://wiki.jenkins-ci.org/download/attachments/54723106/bpp1.png?version=2&amp;modificationDate=13406959830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32040" y="1484784"/>
            <a:ext cx="2036698" cy="1454784"/>
          </a:xfrm>
          <a:prstGeom prst="rect">
            <a:avLst/>
          </a:prstGeom>
          <a:noFill/>
        </p:spPr>
      </p:pic>
      <p:sp>
        <p:nvSpPr>
          <p:cNvPr id="36" name="ZoneTexte 35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131840" y="980728"/>
            <a:ext cx="2592288" cy="144016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87824" y="1124744"/>
            <a:ext cx="2592288" cy="1440160"/>
          </a:xfrm>
          <a:prstGeom prst="rect">
            <a:avLst/>
          </a:prstGeom>
          <a:solidFill>
            <a:srgbClr val="FCD1AE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1840" y="1318734"/>
            <a:ext cx="2592288" cy="1440160"/>
          </a:xfrm>
          <a:prstGeom prst="rect">
            <a:avLst/>
          </a:prstGeom>
          <a:solidFill>
            <a:srgbClr val="FDE2C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V1</a:t>
            </a:r>
          </a:p>
        </p:txBody>
      </p:sp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 rot="16200000">
            <a:off x="261459" y="627674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Image 6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1" y="1384837"/>
            <a:ext cx="432048" cy="432048"/>
          </a:xfrm>
          <a:prstGeom prst="rect">
            <a:avLst/>
          </a:prstGeom>
        </p:spPr>
      </p:pic>
      <p:pic>
        <p:nvPicPr>
          <p:cNvPr id="69" name="Image 68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83569" y="1888893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ZoneTexte 69"/>
          <p:cNvSpPr txBox="1"/>
          <p:nvPr/>
        </p:nvSpPr>
        <p:spPr>
          <a:xfrm>
            <a:off x="805551" y="268098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Image 70" descr="git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9" y="520741"/>
            <a:ext cx="432048" cy="432048"/>
          </a:xfrm>
          <a:prstGeom prst="rect">
            <a:avLst/>
          </a:prstGeom>
        </p:spPr>
      </p:pic>
      <p:pic>
        <p:nvPicPr>
          <p:cNvPr id="72" name="Image 71" descr="Logo_SV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7" y="232709"/>
            <a:ext cx="432048" cy="298113"/>
          </a:xfrm>
          <a:prstGeom prst="rect">
            <a:avLst/>
          </a:prstGeom>
        </p:spPr>
      </p:pic>
      <p:pic>
        <p:nvPicPr>
          <p:cNvPr id="73" name="Image 72" descr="logo_html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7" y="952789"/>
            <a:ext cx="720080" cy="421922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3059831" y="4047455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Plus 80"/>
          <p:cNvSpPr/>
          <p:nvPr/>
        </p:nvSpPr>
        <p:spPr>
          <a:xfrm>
            <a:off x="1564588" y="764705"/>
            <a:ext cx="432048" cy="57606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81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3635896" y="5415607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Rectangle 82"/>
          <p:cNvSpPr/>
          <p:nvPr/>
        </p:nvSpPr>
        <p:spPr>
          <a:xfrm rot="16200000">
            <a:off x="3189878" y="3629374"/>
            <a:ext cx="1684123" cy="1800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logo_jenkin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3845" y="4551512"/>
            <a:ext cx="642367" cy="642367"/>
          </a:xfrm>
          <a:prstGeom prst="rect">
            <a:avLst/>
          </a:prstGeom>
        </p:spPr>
      </p:pic>
      <p:pic>
        <p:nvPicPr>
          <p:cNvPr id="85" name="Image 84" descr="Maven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9829" y="4191472"/>
            <a:ext cx="855183" cy="213796"/>
          </a:xfrm>
          <a:prstGeom prst="rect">
            <a:avLst/>
          </a:prstGeom>
        </p:spPr>
      </p:pic>
      <p:pic>
        <p:nvPicPr>
          <p:cNvPr id="86" name="Image 85" descr="nxus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3845" y="3903440"/>
            <a:ext cx="709277" cy="144016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2915816" y="623731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Continuous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Delivery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Platform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4" name="Image 9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51918" y="4191471"/>
            <a:ext cx="783169" cy="648072"/>
          </a:xfrm>
          <a:prstGeom prst="rect">
            <a:avLst/>
          </a:prstGeom>
        </p:spPr>
      </p:pic>
      <p:cxnSp>
        <p:nvCxnSpPr>
          <p:cNvPr id="142" name="Connecteur droit avec flèche 141"/>
          <p:cNvCxnSpPr/>
          <p:nvPr/>
        </p:nvCxnSpPr>
        <p:spPr>
          <a:xfrm>
            <a:off x="1835696" y="4869160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1043608" y="3068960"/>
            <a:ext cx="0" cy="79208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Groupe 73"/>
          <p:cNvGrpSpPr/>
          <p:nvPr/>
        </p:nvGrpSpPr>
        <p:grpSpPr>
          <a:xfrm>
            <a:off x="1996636" y="548681"/>
            <a:ext cx="944488" cy="792088"/>
            <a:chOff x="4067944" y="2852936"/>
            <a:chExt cx="944488" cy="792088"/>
          </a:xfrm>
        </p:grpSpPr>
        <p:pic>
          <p:nvPicPr>
            <p:cNvPr id="93" name="Image 92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96" name="Image 95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99" name="Image 98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pic>
        <p:nvPicPr>
          <p:cNvPr id="103" name="Image 102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728" y="260648"/>
            <a:ext cx="783169" cy="648072"/>
          </a:xfrm>
          <a:prstGeom prst="rect">
            <a:avLst/>
          </a:prstGeom>
        </p:spPr>
      </p:pic>
      <p:pic>
        <p:nvPicPr>
          <p:cNvPr id="37" name="Picture 8" descr="http://www.mysql.com/common/logos/logo-mysql-170x115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63990" y="2110822"/>
            <a:ext cx="864096" cy="584536"/>
          </a:xfrm>
          <a:prstGeom prst="rect">
            <a:avLst/>
          </a:prstGeom>
          <a:noFill/>
        </p:spPr>
      </p:pic>
      <p:pic>
        <p:nvPicPr>
          <p:cNvPr id="41" name="Image 40" descr="1401803462_box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1862" y="1750782"/>
            <a:ext cx="576064" cy="576064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167846" y="232684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Plus 42"/>
          <p:cNvSpPr/>
          <p:nvPr/>
        </p:nvSpPr>
        <p:spPr>
          <a:xfrm>
            <a:off x="4031942" y="1894798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319974" y="1678774"/>
            <a:ext cx="540600" cy="360040"/>
          </a:xfrm>
          <a:prstGeom prst="rect">
            <a:avLst/>
          </a:prstGeom>
          <a:noFill/>
        </p:spPr>
      </p:pic>
      <p:pic>
        <p:nvPicPr>
          <p:cNvPr id="45" name="Picture 6" descr="http://www.angelxp.be/png/2010/Java06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24030" y="1678774"/>
            <a:ext cx="432048" cy="432048"/>
          </a:xfrm>
          <a:prstGeom prst="rect">
            <a:avLst/>
          </a:prstGeom>
          <a:noFill/>
        </p:spPr>
      </p:pic>
      <p:cxnSp>
        <p:nvCxnSpPr>
          <p:cNvPr id="46" name="Forme 154"/>
          <p:cNvCxnSpPr>
            <a:endCxn id="36" idx="2"/>
          </p:cNvCxnSpPr>
          <p:nvPr/>
        </p:nvCxnSpPr>
        <p:spPr>
          <a:xfrm flipH="1" flipV="1">
            <a:off x="4427984" y="2758894"/>
            <a:ext cx="1" cy="9285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8" name="Image 47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6078" y="1052736"/>
            <a:ext cx="783169" cy="64807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6480214" y="1412776"/>
            <a:ext cx="2088232" cy="999728"/>
          </a:xfrm>
          <a:prstGeom prst="wedgeRectCallout">
            <a:avLst>
              <a:gd name="adj1" fmla="val -80066"/>
              <a:gd name="adj2" fmla="val 40608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</a:rPr>
              <a:t> On ne délivre plus un </a:t>
            </a:r>
            <a:r>
              <a:rPr lang="fr-FR" sz="1400" b="1" dirty="0" err="1" smtClean="0">
                <a:solidFill>
                  <a:schemeClr val="accent3">
                    <a:lumMod val="50000"/>
                  </a:schemeClr>
                </a:solidFill>
              </a:rPr>
              <a:t>war</a:t>
            </a: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fr-FR" sz="1600" b="1" dirty="0" smtClean="0">
                <a:solidFill>
                  <a:schemeClr val="accent3">
                    <a:lumMod val="50000"/>
                  </a:schemeClr>
                </a:solidFill>
              </a:rPr>
              <a:t> on livre un serveur !</a:t>
            </a:r>
            <a:endParaRPr lang="fr-FR" sz="1400" b="1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131840" y="980728"/>
            <a:ext cx="2592288" cy="144016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87824" y="1124744"/>
            <a:ext cx="2592288" cy="1440160"/>
          </a:xfrm>
          <a:prstGeom prst="rect">
            <a:avLst/>
          </a:prstGeom>
          <a:solidFill>
            <a:srgbClr val="FCD1AE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1840" y="1318734"/>
            <a:ext cx="2592288" cy="1440160"/>
          </a:xfrm>
          <a:prstGeom prst="rect">
            <a:avLst/>
          </a:prstGeom>
          <a:solidFill>
            <a:srgbClr val="FDE2C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V1</a:t>
            </a:r>
          </a:p>
        </p:txBody>
      </p:sp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 rot="16200000">
            <a:off x="261459" y="627674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Image 6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1" y="1384837"/>
            <a:ext cx="432048" cy="432048"/>
          </a:xfrm>
          <a:prstGeom prst="rect">
            <a:avLst/>
          </a:prstGeom>
        </p:spPr>
      </p:pic>
      <p:pic>
        <p:nvPicPr>
          <p:cNvPr id="69" name="Image 68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83569" y="1888893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ZoneTexte 69"/>
          <p:cNvSpPr txBox="1"/>
          <p:nvPr/>
        </p:nvSpPr>
        <p:spPr>
          <a:xfrm>
            <a:off x="805551" y="268098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Image 70" descr="git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9" y="520741"/>
            <a:ext cx="432048" cy="432048"/>
          </a:xfrm>
          <a:prstGeom prst="rect">
            <a:avLst/>
          </a:prstGeom>
        </p:spPr>
      </p:pic>
      <p:pic>
        <p:nvPicPr>
          <p:cNvPr id="72" name="Image 71" descr="Logo_SV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7" y="232709"/>
            <a:ext cx="432048" cy="298113"/>
          </a:xfrm>
          <a:prstGeom prst="rect">
            <a:avLst/>
          </a:prstGeom>
        </p:spPr>
      </p:pic>
      <p:pic>
        <p:nvPicPr>
          <p:cNvPr id="73" name="Image 72" descr="logo_html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7" y="952789"/>
            <a:ext cx="720080" cy="421922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3059831" y="4047455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Plus 80"/>
          <p:cNvSpPr/>
          <p:nvPr/>
        </p:nvSpPr>
        <p:spPr>
          <a:xfrm>
            <a:off x="1564588" y="764705"/>
            <a:ext cx="432048" cy="57606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81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3635896" y="5415607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Rectangle 82"/>
          <p:cNvSpPr/>
          <p:nvPr/>
        </p:nvSpPr>
        <p:spPr>
          <a:xfrm rot="16200000">
            <a:off x="3189878" y="3629374"/>
            <a:ext cx="1684123" cy="1800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logo_jenkin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3845" y="4551512"/>
            <a:ext cx="642367" cy="642367"/>
          </a:xfrm>
          <a:prstGeom prst="rect">
            <a:avLst/>
          </a:prstGeom>
        </p:spPr>
      </p:pic>
      <p:pic>
        <p:nvPicPr>
          <p:cNvPr id="85" name="Image 84" descr="Maven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9829" y="4191472"/>
            <a:ext cx="855183" cy="213796"/>
          </a:xfrm>
          <a:prstGeom prst="rect">
            <a:avLst/>
          </a:prstGeom>
        </p:spPr>
      </p:pic>
      <p:pic>
        <p:nvPicPr>
          <p:cNvPr id="86" name="Image 85" descr="nxus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3845" y="3903440"/>
            <a:ext cx="709277" cy="144016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2915816" y="623731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Continuous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Delivery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Platform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4" name="Image 9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51918" y="4191471"/>
            <a:ext cx="783169" cy="648072"/>
          </a:xfrm>
          <a:prstGeom prst="rect">
            <a:avLst/>
          </a:prstGeom>
        </p:spPr>
      </p:pic>
      <p:cxnSp>
        <p:nvCxnSpPr>
          <p:cNvPr id="142" name="Connecteur droit avec flèche 141"/>
          <p:cNvCxnSpPr/>
          <p:nvPr/>
        </p:nvCxnSpPr>
        <p:spPr>
          <a:xfrm>
            <a:off x="1835696" y="4869160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1043608" y="3068960"/>
            <a:ext cx="0" cy="79208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Groupe 73"/>
          <p:cNvGrpSpPr/>
          <p:nvPr/>
        </p:nvGrpSpPr>
        <p:grpSpPr>
          <a:xfrm>
            <a:off x="1996636" y="548681"/>
            <a:ext cx="944488" cy="792088"/>
            <a:chOff x="4067944" y="2852936"/>
            <a:chExt cx="944488" cy="792088"/>
          </a:xfrm>
        </p:grpSpPr>
        <p:pic>
          <p:nvPicPr>
            <p:cNvPr id="93" name="Image 92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96" name="Image 95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99" name="Image 98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pic>
        <p:nvPicPr>
          <p:cNvPr id="103" name="Image 102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728" y="260648"/>
            <a:ext cx="783169" cy="648072"/>
          </a:xfrm>
          <a:prstGeom prst="rect">
            <a:avLst/>
          </a:prstGeom>
        </p:spPr>
      </p:pic>
      <p:pic>
        <p:nvPicPr>
          <p:cNvPr id="37" name="Picture 8" descr="http://www.mysql.com/common/logos/logo-mysql-170x115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63990" y="2110822"/>
            <a:ext cx="864096" cy="584536"/>
          </a:xfrm>
          <a:prstGeom prst="rect">
            <a:avLst/>
          </a:prstGeom>
          <a:noFill/>
        </p:spPr>
      </p:pic>
      <p:pic>
        <p:nvPicPr>
          <p:cNvPr id="41" name="Image 40" descr="1401803462_box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1862" y="1750782"/>
            <a:ext cx="576064" cy="576064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167846" y="232684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Plus 42"/>
          <p:cNvSpPr/>
          <p:nvPr/>
        </p:nvSpPr>
        <p:spPr>
          <a:xfrm>
            <a:off x="4031942" y="1894798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319974" y="1678774"/>
            <a:ext cx="540600" cy="360040"/>
          </a:xfrm>
          <a:prstGeom prst="rect">
            <a:avLst/>
          </a:prstGeom>
          <a:noFill/>
        </p:spPr>
      </p:pic>
      <p:pic>
        <p:nvPicPr>
          <p:cNvPr id="45" name="Picture 6" descr="http://www.angelxp.be/png/2010/Java06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24030" y="1678774"/>
            <a:ext cx="432048" cy="432048"/>
          </a:xfrm>
          <a:prstGeom prst="rect">
            <a:avLst/>
          </a:prstGeom>
          <a:noFill/>
        </p:spPr>
      </p:pic>
      <p:cxnSp>
        <p:nvCxnSpPr>
          <p:cNvPr id="46" name="Forme 154"/>
          <p:cNvCxnSpPr>
            <a:endCxn id="36" idx="2"/>
          </p:cNvCxnSpPr>
          <p:nvPr/>
        </p:nvCxnSpPr>
        <p:spPr>
          <a:xfrm flipH="1" flipV="1">
            <a:off x="4427984" y="2758894"/>
            <a:ext cx="1" cy="9285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8" name="Image 47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6078" y="1052736"/>
            <a:ext cx="783169" cy="648072"/>
          </a:xfrm>
          <a:prstGeom prst="rect">
            <a:avLst/>
          </a:prstGeom>
        </p:spPr>
      </p:pic>
      <p:pic>
        <p:nvPicPr>
          <p:cNvPr id="47" name="Image 46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7308305" y="2924948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Rectangle 51"/>
          <p:cNvSpPr/>
          <p:nvPr/>
        </p:nvSpPr>
        <p:spPr>
          <a:xfrm rot="16200000">
            <a:off x="6898292" y="1318734"/>
            <a:ext cx="1684123" cy="1440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7020272" y="37170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Private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Registry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Docker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mage 5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8306" y="1196754"/>
            <a:ext cx="783169" cy="64807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164288" y="1844824"/>
            <a:ext cx="1152128" cy="36004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64288" y="2276872"/>
            <a:ext cx="1152128" cy="36004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V2</a:t>
            </a:r>
          </a:p>
        </p:txBody>
      </p:sp>
      <p:cxnSp>
        <p:nvCxnSpPr>
          <p:cNvPr id="57" name="Forme 127"/>
          <p:cNvCxnSpPr>
            <a:endCxn id="52" idx="0"/>
          </p:cNvCxnSpPr>
          <p:nvPr/>
        </p:nvCxnSpPr>
        <p:spPr>
          <a:xfrm>
            <a:off x="5904146" y="2038814"/>
            <a:ext cx="1116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http://cdn.ttgtmedia.com/rms/dataCenter-Virtualization/Construction%20Mark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1916832"/>
            <a:ext cx="4993597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Cloud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1860" name="Picture 4" descr="http://www.webjunto.com/wp-content/uploads/2014/06/googleap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924944"/>
            <a:ext cx="1944216" cy="706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1862" name="Picture 6" descr="http://pchardwarepro.com/wp-content/uploads/2014/07/Windows-Office-liv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37112"/>
            <a:ext cx="1096635" cy="864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1864" name="Picture 8" descr="http://upload.wikimedia.org/wikipedia/en/thumb/3/3a/OpenShift-LogoType.svg/1024px-OpenShift-LogoType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2636912"/>
            <a:ext cx="864096" cy="864096"/>
          </a:xfrm>
          <a:prstGeom prst="rect">
            <a:avLst/>
          </a:prstGeom>
          <a:noFill/>
        </p:spPr>
      </p:pic>
      <p:pic>
        <p:nvPicPr>
          <p:cNvPr id="121866" name="Picture 10" descr="https://www.cloudbees.com/sites/default/files/Jenkins-CloudBe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9824" y="3717032"/>
            <a:ext cx="1584176" cy="924103"/>
          </a:xfrm>
          <a:prstGeom prst="rect">
            <a:avLst/>
          </a:prstGeom>
          <a:noFill/>
        </p:spPr>
      </p:pic>
      <p:pic>
        <p:nvPicPr>
          <p:cNvPr id="121868" name="Picture 12" descr="http://www.blogsdna.com/wp-content/uploads/2009/09/google-app-engine-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12360" y="4869160"/>
            <a:ext cx="927463" cy="864096"/>
          </a:xfrm>
          <a:prstGeom prst="rect">
            <a:avLst/>
          </a:prstGeom>
          <a:noFill/>
        </p:spPr>
      </p:pic>
      <p:pic>
        <p:nvPicPr>
          <p:cNvPr id="121870" name="Picture 14" descr="http://cloud.edifixio.com/documents/20108/0/amazon-web-services.png?t=134147282165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39752" y="1052736"/>
            <a:ext cx="1512168" cy="557612"/>
          </a:xfrm>
          <a:prstGeom prst="rect">
            <a:avLst/>
          </a:prstGeom>
          <a:noFill/>
        </p:spPr>
      </p:pic>
      <p:pic>
        <p:nvPicPr>
          <p:cNvPr id="121872" name="Picture 16" descr="http://upload.wikimedia.org/wikipedia/en/4/4c/OpenStack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5896" y="476672"/>
            <a:ext cx="864096" cy="864097"/>
          </a:xfrm>
          <a:prstGeom prst="rect">
            <a:avLst/>
          </a:prstGeom>
          <a:noFill/>
        </p:spPr>
      </p:pic>
      <p:pic>
        <p:nvPicPr>
          <p:cNvPr id="121874" name="Picture 18" descr="http://img.clubic.com/05739454-photo-ovh-logo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4008" y="1124744"/>
            <a:ext cx="844894" cy="576064"/>
          </a:xfrm>
          <a:prstGeom prst="rect">
            <a:avLst/>
          </a:prstGeom>
          <a:noFill/>
        </p:spPr>
      </p:pic>
      <p:pic>
        <p:nvPicPr>
          <p:cNvPr id="121876" name="Picture 20" descr="http://www.incentivecorp.com/$2/file/images/support/tutorials/azure-ill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292080" y="476672"/>
            <a:ext cx="2388970" cy="864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3131840" y="980728"/>
            <a:ext cx="2592288" cy="144016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87824" y="1124744"/>
            <a:ext cx="2592288" cy="1440160"/>
          </a:xfrm>
          <a:prstGeom prst="rect">
            <a:avLst/>
          </a:prstGeom>
          <a:solidFill>
            <a:srgbClr val="FCD1AE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1840" y="1318734"/>
            <a:ext cx="2592288" cy="1440160"/>
          </a:xfrm>
          <a:prstGeom prst="rect">
            <a:avLst/>
          </a:prstGeom>
          <a:solidFill>
            <a:srgbClr val="FDE2C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V1</a:t>
            </a:r>
          </a:p>
        </p:txBody>
      </p:sp>
      <p:grpSp>
        <p:nvGrpSpPr>
          <p:cNvPr id="2" name="Groupe 56"/>
          <p:cNvGrpSpPr/>
          <p:nvPr/>
        </p:nvGrpSpPr>
        <p:grpSpPr>
          <a:xfrm>
            <a:off x="539552" y="4221088"/>
            <a:ext cx="1080120" cy="1080120"/>
            <a:chOff x="2699792" y="2204864"/>
            <a:chExt cx="1080120" cy="1080120"/>
          </a:xfrm>
        </p:grpSpPr>
        <p:sp>
          <p:nvSpPr>
            <p:cNvPr id="58" name="Ellipse 57"/>
            <p:cNvSpPr/>
            <p:nvPr/>
          </p:nvSpPr>
          <p:spPr>
            <a:xfrm>
              <a:off x="2699792" y="2204864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9" name="Image 58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8867" y="2348880"/>
              <a:ext cx="576064" cy="576064"/>
            </a:xfrm>
            <a:prstGeom prst="rect">
              <a:avLst/>
            </a:prstGeom>
          </p:spPr>
        </p:pic>
        <p:sp>
          <p:nvSpPr>
            <p:cNvPr id="62" name="ZoneTexte 61"/>
            <p:cNvSpPr txBox="1"/>
            <p:nvPr/>
          </p:nvSpPr>
          <p:spPr>
            <a:xfrm>
              <a:off x="2887876" y="2819885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Dev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e 62"/>
          <p:cNvGrpSpPr/>
          <p:nvPr/>
        </p:nvGrpSpPr>
        <p:grpSpPr>
          <a:xfrm>
            <a:off x="1187624" y="3573016"/>
            <a:ext cx="1080120" cy="1080120"/>
            <a:chOff x="5220072" y="2852936"/>
            <a:chExt cx="1080120" cy="1080120"/>
          </a:xfrm>
        </p:grpSpPr>
        <p:sp>
          <p:nvSpPr>
            <p:cNvPr id="64" name="Ellipse 63"/>
            <p:cNvSpPr/>
            <p:nvPr/>
          </p:nvSpPr>
          <p:spPr>
            <a:xfrm>
              <a:off x="5220072" y="2852936"/>
              <a:ext cx="1080120" cy="108012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5" name="Image 64" descr="1401802621_icon-person-stalk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9147" y="2996952"/>
              <a:ext cx="576064" cy="576064"/>
            </a:xfrm>
            <a:prstGeom prst="rect">
              <a:avLst/>
            </a:prstGeom>
          </p:spPr>
        </p:pic>
        <p:sp>
          <p:nvSpPr>
            <p:cNvPr id="66" name="ZoneTexte 65"/>
            <p:cNvSpPr txBox="1"/>
            <p:nvPr/>
          </p:nvSpPr>
          <p:spPr>
            <a:xfrm>
              <a:off x="5408156" y="3467957"/>
              <a:ext cx="7200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err="1" smtClean="0">
                  <a:solidFill>
                    <a:schemeClr val="bg1"/>
                  </a:solidFill>
                  <a:latin typeface="Century Gothic" pitchFamily="34" charset="0"/>
                  <a:ea typeface="Segoe UI" pitchFamily="34" charset="0"/>
                  <a:cs typeface="Segoe UI" pitchFamily="34" charset="0"/>
                </a:rPr>
                <a:t>Ops</a:t>
              </a:r>
              <a:endParaRPr lang="fr-FR" b="1" dirty="0">
                <a:solidFill>
                  <a:schemeClr val="bg1"/>
                </a:solidFill>
                <a:latin typeface="Century Gothic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 rot="16200000">
            <a:off x="261459" y="627674"/>
            <a:ext cx="1670154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8" name="Image 67" descr="JAV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1" y="1384837"/>
            <a:ext cx="432048" cy="432048"/>
          </a:xfrm>
          <a:prstGeom prst="rect">
            <a:avLst/>
          </a:prstGeom>
        </p:spPr>
      </p:pic>
      <p:pic>
        <p:nvPicPr>
          <p:cNvPr id="69" name="Image 68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683569" y="1888893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ZoneTexte 69"/>
          <p:cNvSpPr txBox="1"/>
          <p:nvPr/>
        </p:nvSpPr>
        <p:spPr>
          <a:xfrm>
            <a:off x="805551" y="268098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VCS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" name="Image 70" descr="git-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9" y="520741"/>
            <a:ext cx="432048" cy="432048"/>
          </a:xfrm>
          <a:prstGeom prst="rect">
            <a:avLst/>
          </a:prstGeom>
        </p:spPr>
      </p:pic>
      <p:pic>
        <p:nvPicPr>
          <p:cNvPr id="72" name="Image 71" descr="Logo_SV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5577" y="232709"/>
            <a:ext cx="432048" cy="298113"/>
          </a:xfrm>
          <a:prstGeom prst="rect">
            <a:avLst/>
          </a:prstGeom>
        </p:spPr>
      </p:pic>
      <p:pic>
        <p:nvPicPr>
          <p:cNvPr id="73" name="Image 72" descr="logo_html5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577" y="952789"/>
            <a:ext cx="720080" cy="421922"/>
          </a:xfrm>
          <a:prstGeom prst="rect">
            <a:avLst/>
          </a:prstGeom>
        </p:spPr>
      </p:pic>
      <p:sp>
        <p:nvSpPr>
          <p:cNvPr id="79" name="ZoneTexte 78"/>
          <p:cNvSpPr txBox="1"/>
          <p:nvPr/>
        </p:nvSpPr>
        <p:spPr>
          <a:xfrm>
            <a:off x="3059831" y="4047455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Scripts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Plus 80"/>
          <p:cNvSpPr/>
          <p:nvPr/>
        </p:nvSpPr>
        <p:spPr>
          <a:xfrm>
            <a:off x="1564588" y="764705"/>
            <a:ext cx="432048" cy="57606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2" name="Image 81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3635896" y="5415607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Rectangle 82"/>
          <p:cNvSpPr/>
          <p:nvPr/>
        </p:nvSpPr>
        <p:spPr>
          <a:xfrm rot="16200000">
            <a:off x="3189878" y="3629374"/>
            <a:ext cx="1684123" cy="1800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4" name="Image 83" descr="logo_jenkin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03845" y="4551512"/>
            <a:ext cx="642367" cy="642367"/>
          </a:xfrm>
          <a:prstGeom prst="rect">
            <a:avLst/>
          </a:prstGeom>
        </p:spPr>
      </p:pic>
      <p:pic>
        <p:nvPicPr>
          <p:cNvPr id="85" name="Image 84" descr="Maven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9829" y="4191472"/>
            <a:ext cx="855183" cy="213796"/>
          </a:xfrm>
          <a:prstGeom prst="rect">
            <a:avLst/>
          </a:prstGeom>
        </p:spPr>
      </p:pic>
      <p:pic>
        <p:nvPicPr>
          <p:cNvPr id="86" name="Image 85" descr="nxus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03845" y="3903440"/>
            <a:ext cx="709277" cy="144016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2915816" y="623731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Continuous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Delivery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Platform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4" name="Image 9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51918" y="4191471"/>
            <a:ext cx="783169" cy="648072"/>
          </a:xfrm>
          <a:prstGeom prst="rect">
            <a:avLst/>
          </a:prstGeom>
        </p:spPr>
      </p:pic>
      <p:cxnSp>
        <p:nvCxnSpPr>
          <p:cNvPr id="142" name="Connecteur droit avec flèche 141"/>
          <p:cNvCxnSpPr/>
          <p:nvPr/>
        </p:nvCxnSpPr>
        <p:spPr>
          <a:xfrm>
            <a:off x="1835696" y="4869160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1043608" y="3068960"/>
            <a:ext cx="0" cy="79208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4" name="Groupe 73"/>
          <p:cNvGrpSpPr/>
          <p:nvPr/>
        </p:nvGrpSpPr>
        <p:grpSpPr>
          <a:xfrm>
            <a:off x="1996636" y="548681"/>
            <a:ext cx="944488" cy="792088"/>
            <a:chOff x="4067944" y="2852936"/>
            <a:chExt cx="944488" cy="792088"/>
          </a:xfrm>
        </p:grpSpPr>
        <p:pic>
          <p:nvPicPr>
            <p:cNvPr id="93" name="Image 92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968" y="2852936"/>
              <a:ext cx="576064" cy="576064"/>
            </a:xfrm>
            <a:prstGeom prst="rect">
              <a:avLst/>
            </a:prstGeom>
          </p:spPr>
        </p:pic>
        <p:pic>
          <p:nvPicPr>
            <p:cNvPr id="96" name="Image 95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232546">
              <a:off x="4436368" y="3005336"/>
              <a:ext cx="576064" cy="576064"/>
            </a:xfrm>
            <a:prstGeom prst="rect">
              <a:avLst/>
            </a:prstGeom>
          </p:spPr>
        </p:pic>
        <p:pic>
          <p:nvPicPr>
            <p:cNvPr id="99" name="Image 98" descr="1401801100_text-x-script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7944" y="3068960"/>
              <a:ext cx="576064" cy="576064"/>
            </a:xfrm>
            <a:prstGeom prst="rect">
              <a:avLst/>
            </a:prstGeom>
          </p:spPr>
        </p:pic>
      </p:grpSp>
      <p:pic>
        <p:nvPicPr>
          <p:cNvPr id="103" name="Image 102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23728" y="260648"/>
            <a:ext cx="783169" cy="648072"/>
          </a:xfrm>
          <a:prstGeom prst="rect">
            <a:avLst/>
          </a:prstGeom>
        </p:spPr>
      </p:pic>
      <p:pic>
        <p:nvPicPr>
          <p:cNvPr id="37" name="Picture 8" descr="http://www.mysql.com/common/logos/logo-mysql-170x115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63990" y="2110822"/>
            <a:ext cx="864096" cy="584536"/>
          </a:xfrm>
          <a:prstGeom prst="rect">
            <a:avLst/>
          </a:prstGeom>
          <a:noFill/>
        </p:spPr>
      </p:pic>
      <p:pic>
        <p:nvPicPr>
          <p:cNvPr id="41" name="Image 40" descr="1401803462_box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11862" y="1750782"/>
            <a:ext cx="576064" cy="576064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3167846" y="232684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Zip, WAR, JAR …</a:t>
            </a:r>
            <a:endParaRPr lang="fr-FR" sz="10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Plus 42"/>
          <p:cNvSpPr/>
          <p:nvPr/>
        </p:nvSpPr>
        <p:spPr>
          <a:xfrm>
            <a:off x="4031942" y="1894798"/>
            <a:ext cx="288032" cy="288032"/>
          </a:xfrm>
          <a:prstGeom prst="mathPl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Picture 4" descr="http://tips4admin.com/wp-content/uploads/2013/10/500px-Tomcat-logo.svg_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319974" y="1678774"/>
            <a:ext cx="540600" cy="360040"/>
          </a:xfrm>
          <a:prstGeom prst="rect">
            <a:avLst/>
          </a:prstGeom>
          <a:noFill/>
        </p:spPr>
      </p:pic>
      <p:pic>
        <p:nvPicPr>
          <p:cNvPr id="45" name="Picture 6" descr="http://www.angelxp.be/png/2010/Java06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24030" y="1678774"/>
            <a:ext cx="432048" cy="432048"/>
          </a:xfrm>
          <a:prstGeom prst="rect">
            <a:avLst/>
          </a:prstGeom>
          <a:noFill/>
        </p:spPr>
      </p:pic>
      <p:cxnSp>
        <p:nvCxnSpPr>
          <p:cNvPr id="46" name="Forme 154"/>
          <p:cNvCxnSpPr>
            <a:endCxn id="36" idx="2"/>
          </p:cNvCxnSpPr>
          <p:nvPr/>
        </p:nvCxnSpPr>
        <p:spPr>
          <a:xfrm flipH="1" flipV="1">
            <a:off x="4427984" y="2758894"/>
            <a:ext cx="1" cy="9285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8" name="Image 47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56078" y="1052736"/>
            <a:ext cx="783169" cy="648072"/>
          </a:xfrm>
          <a:prstGeom prst="rect">
            <a:avLst/>
          </a:prstGeom>
        </p:spPr>
      </p:pic>
      <p:pic>
        <p:nvPicPr>
          <p:cNvPr id="47" name="Image 46" descr="1401802177_PixelKit_network_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7308305" y="2924948"/>
            <a:ext cx="792088" cy="792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Rectangle 51"/>
          <p:cNvSpPr/>
          <p:nvPr/>
        </p:nvSpPr>
        <p:spPr>
          <a:xfrm rot="16200000">
            <a:off x="6898292" y="1318734"/>
            <a:ext cx="1684123" cy="1440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7020272" y="3717034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Private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Registry</a:t>
            </a:r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Docker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mage 53" descr="homepage-docker-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8306" y="1196754"/>
            <a:ext cx="783169" cy="64807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164288" y="1844824"/>
            <a:ext cx="1152128" cy="36004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V1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164288" y="2276872"/>
            <a:ext cx="1152128" cy="360040"/>
          </a:xfrm>
          <a:prstGeom prst="rect">
            <a:avLst/>
          </a:prstGeom>
          <a:solidFill>
            <a:srgbClr val="F79646">
              <a:alpha val="27059"/>
            </a:srgb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Image V2</a:t>
            </a:r>
          </a:p>
        </p:txBody>
      </p:sp>
      <p:cxnSp>
        <p:nvCxnSpPr>
          <p:cNvPr id="57" name="Forme 127"/>
          <p:cNvCxnSpPr>
            <a:endCxn id="52" idx="0"/>
          </p:cNvCxnSpPr>
          <p:nvPr/>
        </p:nvCxnSpPr>
        <p:spPr>
          <a:xfrm>
            <a:off x="5904146" y="2038814"/>
            <a:ext cx="1116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0" name="Image 59" descr="container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52320" y="5805264"/>
            <a:ext cx="776751" cy="415920"/>
          </a:xfrm>
          <a:prstGeom prst="rect">
            <a:avLst/>
          </a:prstGeom>
        </p:spPr>
      </p:pic>
      <p:pic>
        <p:nvPicPr>
          <p:cNvPr id="61" name="Image 60" descr="container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76256" y="5013176"/>
            <a:ext cx="776751" cy="415920"/>
          </a:xfrm>
          <a:prstGeom prst="rect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6228184" y="4653136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Dev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6444208" y="5487615"/>
            <a:ext cx="1180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Training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8532440" y="4725144"/>
            <a:ext cx="504056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QA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8144460" y="5517232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7496388" y="6176337"/>
            <a:ext cx="604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1">
                    <a:lumMod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</a:t>
            </a:r>
            <a:endParaRPr lang="fr-FR" sz="1200" b="1" dirty="0">
              <a:solidFill>
                <a:schemeClr val="accent1">
                  <a:lumMod val="7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Image 77" descr="1401807817_dedicated_server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32240" y="4941168"/>
            <a:ext cx="576064" cy="576064"/>
          </a:xfrm>
          <a:prstGeom prst="rect">
            <a:avLst/>
          </a:prstGeom>
        </p:spPr>
      </p:pic>
      <p:pic>
        <p:nvPicPr>
          <p:cNvPr id="80" name="Image 79" descr="1401807817_dedicated_server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52320" y="5589240"/>
            <a:ext cx="576064" cy="576064"/>
          </a:xfrm>
          <a:prstGeom prst="rect">
            <a:avLst/>
          </a:prstGeom>
        </p:spPr>
      </p:pic>
      <p:pic>
        <p:nvPicPr>
          <p:cNvPr id="87" name="Image 86" descr="container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44208" y="4365104"/>
            <a:ext cx="776751" cy="415920"/>
          </a:xfrm>
          <a:prstGeom prst="rect">
            <a:avLst/>
          </a:prstGeom>
        </p:spPr>
      </p:pic>
      <p:cxnSp>
        <p:nvCxnSpPr>
          <p:cNvPr id="89" name="Forme 128"/>
          <p:cNvCxnSpPr>
            <a:endCxn id="87" idx="3"/>
          </p:cNvCxnSpPr>
          <p:nvPr/>
        </p:nvCxnSpPr>
        <p:spPr>
          <a:xfrm flipH="1">
            <a:off x="7220959" y="4178699"/>
            <a:ext cx="483389" cy="3943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0" name="Image 89" descr="1401807817_dedicated_server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28184" y="4149080"/>
            <a:ext cx="576064" cy="576064"/>
          </a:xfrm>
          <a:prstGeom prst="rect">
            <a:avLst/>
          </a:prstGeom>
        </p:spPr>
      </p:pic>
      <p:pic>
        <p:nvPicPr>
          <p:cNvPr id="91" name="Image 90" descr="container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28384" y="5157192"/>
            <a:ext cx="776751" cy="415920"/>
          </a:xfrm>
          <a:prstGeom prst="rect">
            <a:avLst/>
          </a:prstGeom>
        </p:spPr>
      </p:pic>
      <p:pic>
        <p:nvPicPr>
          <p:cNvPr id="92" name="Image 91" descr="1401807817_dedicated_server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44460" y="4941168"/>
            <a:ext cx="576064" cy="576064"/>
          </a:xfrm>
          <a:prstGeom prst="rect">
            <a:avLst/>
          </a:prstGeom>
        </p:spPr>
      </p:pic>
      <p:pic>
        <p:nvPicPr>
          <p:cNvPr id="95" name="Image 94" descr="container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44408" y="4437112"/>
            <a:ext cx="776751" cy="415920"/>
          </a:xfrm>
          <a:prstGeom prst="rect">
            <a:avLst/>
          </a:prstGeom>
        </p:spPr>
      </p:pic>
      <p:pic>
        <p:nvPicPr>
          <p:cNvPr id="97" name="Image 96" descr="1401807817_dedicated_server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16364" y="4221088"/>
            <a:ext cx="576064" cy="576064"/>
          </a:xfrm>
          <a:prstGeom prst="rect">
            <a:avLst/>
          </a:prstGeom>
        </p:spPr>
      </p:pic>
      <p:cxnSp>
        <p:nvCxnSpPr>
          <p:cNvPr id="98" name="Forme 128"/>
          <p:cNvCxnSpPr/>
          <p:nvPr/>
        </p:nvCxnSpPr>
        <p:spPr>
          <a:xfrm flipH="1">
            <a:off x="7452320" y="4178699"/>
            <a:ext cx="252028" cy="7624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0" name="Forme 128"/>
          <p:cNvCxnSpPr>
            <a:endCxn id="80" idx="0"/>
          </p:cNvCxnSpPr>
          <p:nvPr/>
        </p:nvCxnSpPr>
        <p:spPr>
          <a:xfrm>
            <a:off x="7704348" y="4178699"/>
            <a:ext cx="36004" cy="14105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1" name="Forme 128"/>
          <p:cNvCxnSpPr/>
          <p:nvPr/>
        </p:nvCxnSpPr>
        <p:spPr>
          <a:xfrm>
            <a:off x="7704348" y="4178699"/>
            <a:ext cx="612068" cy="2584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2" name="Forme 128"/>
          <p:cNvCxnSpPr>
            <a:endCxn id="92" idx="1"/>
          </p:cNvCxnSpPr>
          <p:nvPr/>
        </p:nvCxnSpPr>
        <p:spPr>
          <a:xfrm>
            <a:off x="7704348" y="4178699"/>
            <a:ext cx="440112" cy="10505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6" name="Forme libre 105"/>
          <p:cNvSpPr/>
          <p:nvPr/>
        </p:nvSpPr>
        <p:spPr>
          <a:xfrm>
            <a:off x="1187624" y="4941168"/>
            <a:ext cx="5200650" cy="1943971"/>
          </a:xfrm>
          <a:custGeom>
            <a:avLst/>
            <a:gdLst>
              <a:gd name="connsiteX0" fmla="*/ 125260 w 5448822"/>
              <a:gd name="connsiteY0" fmla="*/ 413359 h 1849676"/>
              <a:gd name="connsiteX1" fmla="*/ 300625 w 5448822"/>
              <a:gd name="connsiteY1" fmla="*/ 513567 h 1849676"/>
              <a:gd name="connsiteX2" fmla="*/ 1929008 w 5448822"/>
              <a:gd name="connsiteY2" fmla="*/ 1628384 h 1849676"/>
              <a:gd name="connsiteX3" fmla="*/ 4609578 w 5448822"/>
              <a:gd name="connsiteY3" fmla="*/ 1578279 h 1849676"/>
              <a:gd name="connsiteX4" fmla="*/ 5448822 w 5448822"/>
              <a:gd name="connsiteY4" fmla="*/ 0 h 184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822" h="1849676">
                <a:moveTo>
                  <a:pt x="125260" y="413359"/>
                </a:moveTo>
                <a:cubicBezTo>
                  <a:pt x="62630" y="362211"/>
                  <a:pt x="0" y="311063"/>
                  <a:pt x="300625" y="513567"/>
                </a:cubicBezTo>
                <a:cubicBezTo>
                  <a:pt x="601250" y="716071"/>
                  <a:pt x="1210849" y="1450932"/>
                  <a:pt x="1929008" y="1628384"/>
                </a:cubicBezTo>
                <a:cubicBezTo>
                  <a:pt x="2647167" y="1805836"/>
                  <a:pt x="4022942" y="1849676"/>
                  <a:pt x="4609578" y="1578279"/>
                </a:cubicBezTo>
                <a:cubicBezTo>
                  <a:pt x="5196214" y="1306882"/>
                  <a:pt x="5322518" y="653441"/>
                  <a:pt x="5448822" y="0"/>
                </a:cubicBezTo>
              </a:path>
            </a:pathLst>
          </a:custGeom>
          <a:ln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ZoneTexte 104"/>
          <p:cNvSpPr txBox="1"/>
          <p:nvPr/>
        </p:nvSpPr>
        <p:spPr>
          <a:xfrm>
            <a:off x="2087216" y="0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sz="4400" dirty="0" err="1" smtClean="0">
                <a:solidFill>
                  <a:schemeClr val="tx2">
                    <a:lumMod val="75000"/>
                  </a:schemeClr>
                </a:solidFill>
              </a:rPr>
              <a:t>exemple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…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/>
          <a:stretch>
            <a:fillRect/>
          </a:stretch>
        </p:blipFill>
        <p:spPr bwMode="auto">
          <a:xfrm rot="10800000">
            <a:off x="5080936" y="638778"/>
            <a:ext cx="859216" cy="522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ZoneTexte 43"/>
          <p:cNvSpPr txBox="1"/>
          <p:nvPr/>
        </p:nvSpPr>
        <p:spPr>
          <a:xfrm>
            <a:off x="6012160" y="1835532"/>
            <a:ext cx="201622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70702" y="238470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Docker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aujourd'hui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6030380" y="3001107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Plus 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détails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012160" y="427451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pratique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16016" y="5939988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Pour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aller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plus loin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3528" y="260648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Agenda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oupe 29"/>
          <p:cNvGrpSpPr/>
          <p:nvPr/>
        </p:nvGrpSpPr>
        <p:grpSpPr>
          <a:xfrm>
            <a:off x="5364088" y="1907540"/>
            <a:ext cx="648070" cy="216024"/>
            <a:chOff x="1475656" y="1196752"/>
            <a:chExt cx="648070" cy="216024"/>
          </a:xfrm>
        </p:grpSpPr>
        <p:sp>
          <p:nvSpPr>
            <p:cNvPr id="12" name="Ellipse 1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Connecteur droit 13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 30"/>
          <p:cNvGrpSpPr/>
          <p:nvPr/>
        </p:nvGrpSpPr>
        <p:grpSpPr>
          <a:xfrm>
            <a:off x="5369782" y="3073115"/>
            <a:ext cx="648070" cy="216024"/>
            <a:chOff x="1475656" y="1196752"/>
            <a:chExt cx="648070" cy="216024"/>
          </a:xfrm>
        </p:grpSpPr>
        <p:sp>
          <p:nvSpPr>
            <p:cNvPr id="32" name="Ellipse 31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Connecteur droit 32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3"/>
          <p:cNvGrpSpPr/>
          <p:nvPr/>
        </p:nvGrpSpPr>
        <p:grpSpPr>
          <a:xfrm>
            <a:off x="5364088" y="4346520"/>
            <a:ext cx="648070" cy="216024"/>
            <a:chOff x="1475656" y="1196752"/>
            <a:chExt cx="648070" cy="216024"/>
          </a:xfrm>
        </p:grpSpPr>
        <p:sp>
          <p:nvSpPr>
            <p:cNvPr id="35" name="Ellipse 3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onnecteur droit 35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36"/>
          <p:cNvGrpSpPr/>
          <p:nvPr/>
        </p:nvGrpSpPr>
        <p:grpSpPr>
          <a:xfrm rot="10800000">
            <a:off x="4933882" y="2491140"/>
            <a:ext cx="648070" cy="216024"/>
            <a:chOff x="1475656" y="1196752"/>
            <a:chExt cx="648070" cy="216024"/>
          </a:xfrm>
        </p:grpSpPr>
        <p:sp>
          <p:nvSpPr>
            <p:cNvPr id="38" name="Ellipse 37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eur droit 38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39"/>
          <p:cNvGrpSpPr/>
          <p:nvPr/>
        </p:nvGrpSpPr>
        <p:grpSpPr>
          <a:xfrm rot="10800000">
            <a:off x="4932040" y="3698448"/>
            <a:ext cx="648070" cy="216024"/>
            <a:chOff x="1475656" y="1196752"/>
            <a:chExt cx="648070" cy="216024"/>
          </a:xfrm>
        </p:grpSpPr>
        <p:sp>
          <p:nvSpPr>
            <p:cNvPr id="41" name="Ellipse 40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42"/>
          <p:cNvGrpSpPr/>
          <p:nvPr/>
        </p:nvGrpSpPr>
        <p:grpSpPr>
          <a:xfrm rot="5400000">
            <a:off x="5148065" y="5363923"/>
            <a:ext cx="648070" cy="216024"/>
            <a:chOff x="1475656" y="1196752"/>
            <a:chExt cx="648070" cy="216024"/>
          </a:xfrm>
        </p:grpSpPr>
        <p:sp>
          <p:nvSpPr>
            <p:cNvPr id="45" name="Ellipse 44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onnecteur droit 50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ZoneTexte 53"/>
          <p:cNvSpPr txBox="1"/>
          <p:nvPr/>
        </p:nvSpPr>
        <p:spPr>
          <a:xfrm>
            <a:off x="2687266" y="1250176"/>
            <a:ext cx="25922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Un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contexte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e 57"/>
          <p:cNvGrpSpPr/>
          <p:nvPr/>
        </p:nvGrpSpPr>
        <p:grpSpPr>
          <a:xfrm rot="10800000">
            <a:off x="4919514" y="1281843"/>
            <a:ext cx="648070" cy="216024"/>
            <a:chOff x="1475656" y="1196752"/>
            <a:chExt cx="648070" cy="216024"/>
          </a:xfrm>
        </p:grpSpPr>
        <p:sp>
          <p:nvSpPr>
            <p:cNvPr id="59" name="Ellipse 58"/>
            <p:cNvSpPr/>
            <p:nvPr/>
          </p:nvSpPr>
          <p:spPr>
            <a:xfrm>
              <a:off x="1475656" y="1196752"/>
              <a:ext cx="216024" cy="216024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eur droit 59"/>
            <p:cNvCxnSpPr/>
            <p:nvPr/>
          </p:nvCxnSpPr>
          <p:spPr>
            <a:xfrm flipH="1">
              <a:off x="1691680" y="1318864"/>
              <a:ext cx="432046" cy="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004048" y="5877272"/>
            <a:ext cx="3672408" cy="504056"/>
          </a:xfrm>
          <a:prstGeom prst="rect">
            <a:avLst/>
          </a:prstGeom>
          <a:solidFill>
            <a:srgbClr val="C6D9F1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 descr="homepage-docker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52320" y="5949280"/>
            <a:ext cx="609131" cy="504056"/>
          </a:xfrm>
          <a:prstGeom prst="rect">
            <a:avLst/>
          </a:prstGeom>
        </p:spPr>
      </p:pic>
      <p:grpSp>
        <p:nvGrpSpPr>
          <p:cNvPr id="34" name="Groupe 33"/>
          <p:cNvGrpSpPr/>
          <p:nvPr/>
        </p:nvGrpSpPr>
        <p:grpSpPr>
          <a:xfrm rot="17443048">
            <a:off x="3106536" y="4536847"/>
            <a:ext cx="1589818" cy="1368152"/>
            <a:chOff x="2118086" y="476672"/>
            <a:chExt cx="1589818" cy="1368152"/>
          </a:xfrm>
        </p:grpSpPr>
        <p:sp>
          <p:nvSpPr>
            <p:cNvPr id="37" name="Bulle ronde 36"/>
            <p:cNvSpPr/>
            <p:nvPr/>
          </p:nvSpPr>
          <p:spPr>
            <a:xfrm>
              <a:off x="2195736" y="476672"/>
              <a:ext cx="1512168" cy="1368152"/>
            </a:xfrm>
            <a:prstGeom prst="wedgeEllipseCallout">
              <a:avLst>
                <a:gd name="adj1" fmla="val -30911"/>
                <a:gd name="adj2" fmla="val 60113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/>
            <p:cNvSpPr txBox="1"/>
            <p:nvPr/>
          </p:nvSpPr>
          <p:spPr>
            <a:xfrm rot="4476949">
              <a:off x="2614884" y="327107"/>
              <a:ext cx="576064" cy="15696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fr-FR" sz="9600" b="1" dirty="0" smtClean="0">
                  <a:solidFill>
                    <a:schemeClr val="bg1"/>
                  </a:solidFill>
                </a:rPr>
                <a:t>?</a:t>
              </a:r>
              <a:endParaRPr lang="fr-FR" sz="9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ZoneTexte 42"/>
          <p:cNvSpPr txBox="1"/>
          <p:nvPr/>
        </p:nvSpPr>
        <p:spPr>
          <a:xfrm>
            <a:off x="1619672" y="355443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Quelques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d'utilisation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</a:t>
            </a:r>
            <a:r>
              <a:rPr lang="fr-FR" dirty="0" err="1" smtClean="0"/>
              <a:t>Registry</a:t>
            </a:r>
            <a:endParaRPr lang="fr-FR" dirty="0"/>
          </a:p>
        </p:txBody>
      </p:sp>
      <p:pic>
        <p:nvPicPr>
          <p:cNvPr id="4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628800"/>
            <a:ext cx="1403648" cy="1403648"/>
          </a:xfrm>
          <a:prstGeom prst="rect">
            <a:avLst/>
          </a:prstGeom>
          <a:noFill/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39552" y="3036093"/>
            <a:ext cx="8229600" cy="312921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Créez-vous un compte sur Docker Hub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Renommer l'image </a:t>
            </a:r>
            <a:r>
              <a:rPr lang="fr-FR" dirty="0" err="1" smtClean="0"/>
              <a:t>tomcat</a:t>
            </a:r>
            <a:r>
              <a:rPr lang="fr-FR" dirty="0" smtClean="0"/>
              <a:t> créée avec le docker file comme suit : &lt;login&gt;/</a:t>
            </a:r>
            <a:r>
              <a:rPr lang="fr-FR" dirty="0" err="1" smtClean="0"/>
              <a:t>myTomcat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Faites un "docker login" pour vous connecter 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"</a:t>
            </a:r>
            <a:r>
              <a:rPr lang="fr-FR" dirty="0" err="1" smtClean="0"/>
              <a:t>Pusher</a:t>
            </a:r>
            <a:r>
              <a:rPr lang="fr-FR" dirty="0" smtClean="0"/>
              <a:t>" l'image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Tenter de récupérer l'image de votre voisin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Vous pouvez consulter le nombre de "pull" sur votre compte </a:t>
            </a:r>
            <a:endParaRPr lang="fr-FR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Docker </a:t>
            </a:r>
            <a:r>
              <a:rPr lang="fr-FR" dirty="0" err="1" smtClean="0"/>
              <a:t>Swarm</a:t>
            </a:r>
            <a:r>
              <a:rPr lang="fr-FR" dirty="0" smtClean="0"/>
              <a:t> et Network</a:t>
            </a:r>
            <a:endParaRPr lang="fr-FR" dirty="0"/>
          </a:p>
        </p:txBody>
      </p:sp>
      <p:pic>
        <p:nvPicPr>
          <p:cNvPr id="4" name="Picture 6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628800"/>
            <a:ext cx="1403648" cy="1403648"/>
          </a:xfrm>
          <a:prstGeom prst="rect">
            <a:avLst/>
          </a:prstGeom>
          <a:noFill/>
        </p:spPr>
      </p:pic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3429000"/>
            <a:ext cx="5715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23528" y="4941168"/>
            <a:ext cx="8604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</a:rPr>
              <a:t>https://docs.docker.com/engine/userguide/networking/get-started-overlay/</a:t>
            </a:r>
            <a:endParaRPr lang="fr-F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1520" y="26064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Et </a:t>
            </a:r>
            <a:r>
              <a:rPr lang="fr-FR" sz="4400" dirty="0" smtClean="0">
                <a:solidFill>
                  <a:schemeClr val="tx2">
                    <a:lumMod val="75000"/>
                  </a:schemeClr>
                </a:solidFill>
              </a:rPr>
              <a:t>maintenant</a:t>
            </a: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</a:rPr>
              <a:t> ?</a:t>
            </a:r>
            <a:endParaRPr lang="en-US" sz="4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51" y="2060848"/>
            <a:ext cx="7308849" cy="227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3138</TotalTime>
  <Words>1998</Words>
  <Application>Microsoft Office PowerPoint</Application>
  <PresentationFormat>Affichage à l'écran (4:3)</PresentationFormat>
  <Paragraphs>605</Paragraphs>
  <Slides>83</Slides>
  <Notes>39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83</vt:i4>
      </vt:variant>
    </vt:vector>
  </HeadingPairs>
  <TitlesOfParts>
    <vt:vector size="8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Introduction à Docker</vt:lpstr>
      <vt:lpstr>Introduction à Docker</vt:lpstr>
      <vt:lpstr>Introduction à Docker</vt:lpstr>
      <vt:lpstr>Introduction à Docker</vt:lpstr>
      <vt:lpstr>Introduction à Docker</vt:lpstr>
      <vt:lpstr>Introduction à Docker</vt:lpstr>
      <vt:lpstr>Introduction à Docker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L'actualité de Docker</vt:lpstr>
      <vt:lpstr>Diapositive 31</vt:lpstr>
      <vt:lpstr>Diapositive 32</vt:lpstr>
      <vt:lpstr>Diapositive 33</vt:lpstr>
      <vt:lpstr>Plus en détails …</vt:lpstr>
      <vt:lpstr>Diapositive 35</vt:lpstr>
      <vt:lpstr>Docker en détails</vt:lpstr>
      <vt:lpstr>Docker en détails</vt:lpstr>
      <vt:lpstr>L'écosystème :  Compose</vt:lpstr>
      <vt:lpstr>L'écosystème : Machine</vt:lpstr>
      <vt:lpstr>L'écosystème : Swarm</vt:lpstr>
      <vt:lpstr>Diapositive 41</vt:lpstr>
      <vt:lpstr>Un premier cas pratique</vt:lpstr>
      <vt:lpstr>Comprendre la notion de conteneur</vt:lpstr>
      <vt:lpstr>Diapositive 44</vt:lpstr>
      <vt:lpstr>Diapositive 45</vt:lpstr>
      <vt:lpstr>Docker en détails</vt:lpstr>
      <vt:lpstr>Docker en détails</vt:lpstr>
      <vt:lpstr>Docker en détails</vt:lpstr>
      <vt:lpstr>Docker en détails</vt:lpstr>
      <vt:lpstr>Docker en détails</vt:lpstr>
      <vt:lpstr>Docker en détails</vt:lpstr>
      <vt:lpstr>Docker en détails</vt:lpstr>
      <vt:lpstr>Docker en détails</vt:lpstr>
      <vt:lpstr>Docker en détails</vt:lpstr>
      <vt:lpstr>Docker en détails</vt:lpstr>
      <vt:lpstr>Diapositive 56</vt:lpstr>
      <vt:lpstr>Docker : Les cas d'utilisation</vt:lpstr>
      <vt:lpstr>Docker : Les cas d'utilisation</vt:lpstr>
      <vt:lpstr>Docker : Les cas d'utilisation</vt:lpstr>
      <vt:lpstr>Docker : Les cas d'utilisation</vt:lpstr>
      <vt:lpstr>Docker : Les cas d'utilisation</vt:lpstr>
      <vt:lpstr>Docker : Les cas d'utilisation</vt:lpstr>
      <vt:lpstr>Docker : Les cas d'utilisation</vt:lpstr>
      <vt:lpstr>Tendances</vt:lpstr>
      <vt:lpstr>Docker et les architectures de demain</vt:lpstr>
      <vt:lpstr>Docker et les architectures de demain</vt:lpstr>
      <vt:lpstr>Docker et les architectures de demain</vt:lpstr>
      <vt:lpstr>Le DockerFile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Docker Registry</vt:lpstr>
      <vt:lpstr>Docker Swarm et Network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&amp; DevOps</dc:title>
  <dc:creator>WILCOX Benoît (bewilcox)</dc:creator>
  <cp:lastModifiedBy>WILCOX Benoît (bewilcox)</cp:lastModifiedBy>
  <cp:revision>722</cp:revision>
  <dcterms:created xsi:type="dcterms:W3CDTF">2014-06-03T08:35:04Z</dcterms:created>
  <dcterms:modified xsi:type="dcterms:W3CDTF">2016-01-26T23:02:02Z</dcterms:modified>
</cp:coreProperties>
</file>